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78"/>
  </p:notesMasterIdLst>
  <p:sldIdLst>
    <p:sldId id="256" r:id="rId2"/>
    <p:sldId id="261" r:id="rId3"/>
    <p:sldId id="265" r:id="rId4"/>
    <p:sldId id="259" r:id="rId5"/>
    <p:sldId id="268" r:id="rId6"/>
    <p:sldId id="270" r:id="rId7"/>
    <p:sldId id="271" r:id="rId8"/>
    <p:sldId id="272" r:id="rId9"/>
    <p:sldId id="273" r:id="rId10"/>
    <p:sldId id="286" r:id="rId11"/>
    <p:sldId id="287" r:id="rId12"/>
    <p:sldId id="288" r:id="rId13"/>
    <p:sldId id="289" r:id="rId14"/>
    <p:sldId id="260" r:id="rId15"/>
    <p:sldId id="290" r:id="rId16"/>
    <p:sldId id="262" r:id="rId17"/>
    <p:sldId id="263" r:id="rId18"/>
    <p:sldId id="291" r:id="rId19"/>
    <p:sldId id="292" r:id="rId20"/>
    <p:sldId id="266" r:id="rId21"/>
    <p:sldId id="293" r:id="rId22"/>
    <p:sldId id="294" r:id="rId23"/>
    <p:sldId id="295" r:id="rId24"/>
    <p:sldId id="296" r:id="rId25"/>
    <p:sldId id="297" r:id="rId26"/>
    <p:sldId id="298" r:id="rId27"/>
    <p:sldId id="299" r:id="rId28"/>
    <p:sldId id="300" r:id="rId29"/>
    <p:sldId id="301" r:id="rId30"/>
    <p:sldId id="302" r:id="rId31"/>
    <p:sldId id="303" r:id="rId32"/>
    <p:sldId id="304" r:id="rId33"/>
    <p:sldId id="305" r:id="rId34"/>
    <p:sldId id="306" r:id="rId35"/>
    <p:sldId id="307" r:id="rId36"/>
    <p:sldId id="308" r:id="rId37"/>
    <p:sldId id="309" r:id="rId38"/>
    <p:sldId id="310" r:id="rId39"/>
    <p:sldId id="311" r:id="rId40"/>
    <p:sldId id="312" r:id="rId41"/>
    <p:sldId id="313" r:id="rId42"/>
    <p:sldId id="314" r:id="rId43"/>
    <p:sldId id="315" r:id="rId44"/>
    <p:sldId id="316" r:id="rId45"/>
    <p:sldId id="317" r:id="rId46"/>
    <p:sldId id="318" r:id="rId47"/>
    <p:sldId id="319" r:id="rId48"/>
    <p:sldId id="320" r:id="rId49"/>
    <p:sldId id="321" r:id="rId50"/>
    <p:sldId id="322" r:id="rId51"/>
    <p:sldId id="323" r:id="rId52"/>
    <p:sldId id="324" r:id="rId53"/>
    <p:sldId id="325" r:id="rId54"/>
    <p:sldId id="326" r:id="rId55"/>
    <p:sldId id="327" r:id="rId56"/>
    <p:sldId id="328" r:id="rId57"/>
    <p:sldId id="329" r:id="rId58"/>
    <p:sldId id="330" r:id="rId59"/>
    <p:sldId id="331" r:id="rId60"/>
    <p:sldId id="284" r:id="rId61"/>
    <p:sldId id="285" r:id="rId62"/>
    <p:sldId id="332" r:id="rId63"/>
    <p:sldId id="274" r:id="rId64"/>
    <p:sldId id="275" r:id="rId65"/>
    <p:sldId id="276" r:id="rId66"/>
    <p:sldId id="277" r:id="rId67"/>
    <p:sldId id="278" r:id="rId68"/>
    <p:sldId id="279" r:id="rId69"/>
    <p:sldId id="280" r:id="rId70"/>
    <p:sldId id="282" r:id="rId71"/>
    <p:sldId id="281" r:id="rId72"/>
    <p:sldId id="283" r:id="rId73"/>
    <p:sldId id="267" r:id="rId74"/>
    <p:sldId id="269" r:id="rId75"/>
    <p:sldId id="257" r:id="rId76"/>
    <p:sldId id="333" r:id="rId7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A1809D5-9464-4C86-908C-8AC18F72B68A}">
          <p14:sldIdLst/>
        </p14:section>
        <p14:section name="Cover Depan" id="{387B323B-7277-446F-8290-0644BE8971DE}">
          <p14:sldIdLst>
            <p14:sldId id="256"/>
            <p14:sldId id="261"/>
            <p14:sldId id="265"/>
            <p14:sldId id="259"/>
            <p14:sldId id="268"/>
            <p14:sldId id="270"/>
            <p14:sldId id="271"/>
            <p14:sldId id="272"/>
            <p14:sldId id="273"/>
            <p14:sldId id="286"/>
            <p14:sldId id="287"/>
            <p14:sldId id="288"/>
            <p14:sldId id="289"/>
            <p14:sldId id="260"/>
            <p14:sldId id="290"/>
            <p14:sldId id="262"/>
            <p14:sldId id="263"/>
            <p14:sldId id="291"/>
            <p14:sldId id="292"/>
            <p14:sldId id="266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  <p14:sldId id="315"/>
            <p14:sldId id="316"/>
            <p14:sldId id="317"/>
            <p14:sldId id="318"/>
            <p14:sldId id="319"/>
            <p14:sldId id="320"/>
            <p14:sldId id="321"/>
            <p14:sldId id="322"/>
            <p14:sldId id="323"/>
            <p14:sldId id="324"/>
            <p14:sldId id="325"/>
            <p14:sldId id="326"/>
            <p14:sldId id="327"/>
            <p14:sldId id="328"/>
            <p14:sldId id="329"/>
            <p14:sldId id="330"/>
            <p14:sldId id="331"/>
            <p14:sldId id="284"/>
            <p14:sldId id="285"/>
            <p14:sldId id="332"/>
            <p14:sldId id="274"/>
            <p14:sldId id="275"/>
            <p14:sldId id="276"/>
            <p14:sldId id="277"/>
            <p14:sldId id="278"/>
            <p14:sldId id="279"/>
            <p14:sldId id="280"/>
            <p14:sldId id="282"/>
            <p14:sldId id="281"/>
            <p14:sldId id="283"/>
            <p14:sldId id="267"/>
            <p14:sldId id="269"/>
          </p14:sldIdLst>
        </p14:section>
        <p14:section name="Cover Penutup" id="{92D7BCFF-D3B8-4529-BEB1-5D5A8DBA1A23}">
          <p14:sldIdLst>
            <p14:sldId id="257"/>
            <p14:sldId id="33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79" d="100"/>
          <a:sy n="79" d="100"/>
        </p:scale>
        <p:origin x="94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notesMaster" Target="notesMasters/notesMaster1.xml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45112A-E325-4BBA-AF30-807D1009DD22}" type="datetimeFigureOut">
              <a:rPr lang="en-ID" smtClean="0"/>
              <a:t>21/08/2019</a:t>
            </a:fld>
            <a:endParaRPr lang="en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168893-308B-40DD-85FA-9996E230C682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4186443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9C7B07-93B3-42C6-93DE-98C289A5C22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9686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E081CD-BAF8-4430-A368-161751AED8F8}" type="datetime1">
              <a:rPr lang="en-US" smtClean="0"/>
              <a:t>8/21/2019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2033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6699C-4B53-4CDD-BF95-55689D08FE44}" type="datetime1">
              <a:rPr lang="en-US" smtClean="0"/>
              <a:t>8/21/2019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8445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0FEF9-0BA4-4CB6-BD2F-89F29A57F6F2}" type="datetime1">
              <a:rPr lang="en-US" smtClean="0"/>
              <a:t>8/21/2019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3885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94553-5C0B-42B3-8021-F31B6C0CB78A}" type="datetime1">
              <a:rPr lang="en-US" smtClean="0"/>
              <a:t>8/21/2019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7279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042FA-5304-4E47-ACE0-FD14F05CA041}" type="datetime1">
              <a:rPr lang="en-US" smtClean="0"/>
              <a:t>8/21/2019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4816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9F331-40BC-47B3-AB22-C9D24E9271CB}" type="datetime1">
              <a:rPr lang="en-US" smtClean="0"/>
              <a:t>8/21/2019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3490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12063-7E35-4E46-82A2-D466DC33CA22}" type="datetime1">
              <a:rPr lang="en-US" smtClean="0"/>
              <a:t>8/21/2019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9268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2665D-DEC1-4064-A165-54100969586E}" type="datetime1">
              <a:rPr lang="en-US" smtClean="0"/>
              <a:t>8/21/2019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0203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C7E32-C0E3-4567-8B6C-FFE7418C0967}" type="datetime1">
              <a:rPr lang="en-US" smtClean="0"/>
              <a:t>8/21/2019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2130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03A8F0-28B6-4A9F-AA10-B81B79400429}" type="datetime1">
              <a:rPr lang="en-US" smtClean="0"/>
              <a:t>8/21/2019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498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9D6D8-A18F-461F-B1A3-88E5C752B4BF}" type="datetime1">
              <a:rPr lang="en-US" smtClean="0"/>
              <a:t>8/21/2019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7625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1CA5F2D1-C77B-4614-B681-5858C95840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22" r="2424"/>
          <a:stretch/>
        </p:blipFill>
        <p:spPr>
          <a:xfrm>
            <a:off x="4195051" y="0"/>
            <a:ext cx="5061527" cy="6858000"/>
          </a:xfrm>
          <a:prstGeom prst="rect">
            <a:avLst/>
          </a:prstGeom>
        </p:spPr>
      </p:pic>
      <p:sp>
        <p:nvSpPr>
          <p:cNvPr id="15" name="Rectangle 14"/>
          <p:cNvSpPr/>
          <p:nvPr userDrawn="1"/>
        </p:nvSpPr>
        <p:spPr>
          <a:xfrm>
            <a:off x="-13251" y="742122"/>
            <a:ext cx="9289774" cy="597673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739498"/>
            <a:ext cx="8515350" cy="9511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851535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325885-98C2-4DA3-BC28-2151EA1518AF}" type="datetime1">
              <a:rPr lang="en-US" smtClean="0"/>
              <a:t>8/21/2019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8660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2BCBC-50EF-4175-83E0-F618B60D4316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8EA70F98-D6BF-44D5-864A-E8B8E6EA8A9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24" t="28606" r="7380" b="32333"/>
          <a:stretch/>
        </p:blipFill>
        <p:spPr>
          <a:xfrm>
            <a:off x="2437420" y="-32039"/>
            <a:ext cx="1591241" cy="75381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57E39DBC-BF39-4AA8-A8D4-8190CF567658}"/>
              </a:ext>
            </a:extLst>
          </p:cNvPr>
          <p:cNvSpPr/>
          <p:nvPr userDrawn="1"/>
        </p:nvSpPr>
        <p:spPr>
          <a:xfrm>
            <a:off x="0" y="-32037"/>
            <a:ext cx="1514628" cy="75398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FF0000"/>
                </a:solidFill>
              </a:rPr>
              <a:t>LOGO</a:t>
            </a:r>
          </a:p>
          <a:p>
            <a:r>
              <a:rPr lang="en-US" dirty="0">
                <a:solidFill>
                  <a:srgbClr val="FF0000"/>
                </a:solidFill>
              </a:rPr>
              <a:t>UNIV/POLTEK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089B2762-C2F9-4BAC-B1EE-95539397A963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1018" y="-31599"/>
            <a:ext cx="719456" cy="75002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4B60F85D-D540-4735-B378-D7D9225FE7F3}"/>
              </a:ext>
            </a:extLst>
          </p:cNvPr>
          <p:cNvGrpSpPr/>
          <p:nvPr userDrawn="1"/>
        </p:nvGrpSpPr>
        <p:grpSpPr>
          <a:xfrm>
            <a:off x="71968" y="6511126"/>
            <a:ext cx="2170463" cy="378419"/>
            <a:chOff x="4279782" y="5408838"/>
            <a:chExt cx="2170463" cy="378419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xmlns="" id="{2CE453EB-EDB4-49CF-90BE-4F74F5C3CE50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79782" y="5490038"/>
              <a:ext cx="216020" cy="216020"/>
            </a:xfrm>
            <a:prstGeom prst="rect">
              <a:avLst/>
            </a:prstGeom>
          </p:spPr>
        </p:pic>
        <p:sp>
          <p:nvSpPr>
            <p:cNvPr id="13" name="Title 1">
              <a:extLst>
                <a:ext uri="{FF2B5EF4-FFF2-40B4-BE49-F238E27FC236}">
                  <a16:creationId xmlns:a16="http://schemas.microsoft.com/office/drawing/2014/main" xmlns="" id="{73E0DBD7-B92C-4F4C-A59F-F8EF3A4C3876}"/>
                </a:ext>
              </a:extLst>
            </p:cNvPr>
            <p:cNvSpPr txBox="1">
              <a:spLocks/>
            </p:cNvSpPr>
            <p:nvPr/>
          </p:nvSpPr>
          <p:spPr>
            <a:xfrm>
              <a:off x="4457102" y="5408838"/>
              <a:ext cx="1993143" cy="37841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fontAlgn="base"/>
              <a:r>
                <a:rPr lang="en-US" sz="1400" dirty="0">
                  <a:solidFill>
                    <a:schemeClr val="accent1">
                      <a:lumMod val="50000"/>
                    </a:schemeClr>
                  </a:solidFill>
                  <a:latin typeface="HP Simplified" panose="020B0606020204020204" pitchFamily="34" charset="0"/>
                </a:rPr>
                <a:t>digitalent.kominfo.go.id</a:t>
              </a:r>
              <a:endParaRPr lang="en-US" sz="700" dirty="0">
                <a:solidFill>
                  <a:schemeClr val="accent1">
                    <a:lumMod val="50000"/>
                  </a:schemeClr>
                </a:solidFill>
                <a:latin typeface="HP Simplified" panose="020B06060202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04572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000099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gif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urgedata/pythondata/blob/master/examples/tocsv.csv" TargetMode="Externa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hyperlink" Target="https://github.com/urgedata/pythondata/blob/master/Text%20Analytics/out/ericbrown_co-occurancy_matrix.csv" TargetMode="Externa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://vallandingham.me/textvis-talk/" TargetMode="External"/><Relationship Id="rId2" Type="http://schemas.openxmlformats.org/officeDocument/2006/relationships/hyperlink" Target="https://datascienceplus.com/visualize-market-basket-analysis-in-r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pythondata.com/text-analytics-visualization/" TargetMode="External"/><Relationship Id="rId4" Type="http://schemas.openxmlformats.org/officeDocument/2006/relationships/hyperlink" Target="https://www.youtube.com/redirect?event=comments&amp;stzid=UgivlGVbZqBv9ngCoAEC.8OMc5rwk51j8UqdBrSWS8N&amp;redir_token=wqGBJXV75uXOa55QiyrNM3yJT2J8MTU2MDc4MzEwNEAxNTYwNjk2NzA0&amp;q=https://speakerdeck.com/iros/text-analysis-and-visualization" TargetMode="External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46">
            <a:extLst>
              <a:ext uri="{FF2B5EF4-FFF2-40B4-BE49-F238E27FC236}">
                <a16:creationId xmlns:a16="http://schemas.microsoft.com/office/drawing/2014/main" xmlns="" id="{1CA5F2D1-C77B-4614-B681-5858C958408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22" r="2424"/>
          <a:stretch/>
        </p:blipFill>
        <p:spPr>
          <a:xfrm>
            <a:off x="4195051" y="0"/>
            <a:ext cx="5061527" cy="6858000"/>
          </a:xfrm>
          <a:prstGeom prst="rect">
            <a:avLst/>
          </a:prstGeom>
        </p:spPr>
      </p:pic>
      <p:grpSp>
        <p:nvGrpSpPr>
          <p:cNvPr id="46" name="Group 45">
            <a:extLst>
              <a:ext uri="{FF2B5EF4-FFF2-40B4-BE49-F238E27FC236}">
                <a16:creationId xmlns:a16="http://schemas.microsoft.com/office/drawing/2014/main" xmlns="" id="{4B60F85D-D540-4735-B378-D7D9225FE7F3}"/>
              </a:ext>
            </a:extLst>
          </p:cNvPr>
          <p:cNvGrpSpPr/>
          <p:nvPr/>
        </p:nvGrpSpPr>
        <p:grpSpPr>
          <a:xfrm>
            <a:off x="5674242" y="6327045"/>
            <a:ext cx="2170463" cy="378419"/>
            <a:chOff x="4279782" y="5408838"/>
            <a:chExt cx="2170463" cy="378419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xmlns="" id="{2CE453EB-EDB4-49CF-90BE-4F74F5C3CE5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79782" y="5490038"/>
              <a:ext cx="216020" cy="216020"/>
            </a:xfrm>
            <a:prstGeom prst="rect">
              <a:avLst/>
            </a:prstGeom>
          </p:spPr>
        </p:pic>
        <p:sp>
          <p:nvSpPr>
            <p:cNvPr id="37" name="Title 1">
              <a:extLst>
                <a:ext uri="{FF2B5EF4-FFF2-40B4-BE49-F238E27FC236}">
                  <a16:creationId xmlns:a16="http://schemas.microsoft.com/office/drawing/2014/main" xmlns="" id="{73E0DBD7-B92C-4F4C-A59F-F8EF3A4C3876}"/>
                </a:ext>
              </a:extLst>
            </p:cNvPr>
            <p:cNvSpPr txBox="1">
              <a:spLocks/>
            </p:cNvSpPr>
            <p:nvPr/>
          </p:nvSpPr>
          <p:spPr>
            <a:xfrm>
              <a:off x="4457102" y="5408838"/>
              <a:ext cx="1993143" cy="37841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fontAlgn="base"/>
              <a:r>
                <a:rPr lang="en-US" sz="1400" dirty="0">
                  <a:solidFill>
                    <a:schemeClr val="accent1">
                      <a:lumMod val="50000"/>
                    </a:schemeClr>
                  </a:solidFill>
                  <a:latin typeface="HP Simplified" panose="020B0606020204020204" pitchFamily="34" charset="0"/>
                </a:rPr>
                <a:t>digitalent.kominfo.go.id</a:t>
              </a:r>
              <a:endParaRPr lang="en-US" sz="700" dirty="0">
                <a:solidFill>
                  <a:schemeClr val="accent1">
                    <a:lumMod val="50000"/>
                  </a:schemeClr>
                </a:solidFill>
                <a:latin typeface="HP Simplified" panose="020B0606020204020204" pitchFamily="34" charset="0"/>
              </a:endParaRPr>
            </a:p>
          </p:txBody>
        </p:sp>
      </p:grpSp>
      <p:sp>
        <p:nvSpPr>
          <p:cNvPr id="17" name="Title 1">
            <a:extLst>
              <a:ext uri="{FF2B5EF4-FFF2-40B4-BE49-F238E27FC236}">
                <a16:creationId xmlns:a16="http://schemas.microsoft.com/office/drawing/2014/main" xmlns="" id="{FE488684-4B91-45E0-AC48-E54C1020FB09}"/>
              </a:ext>
            </a:extLst>
          </p:cNvPr>
          <p:cNvSpPr txBox="1">
            <a:spLocks/>
          </p:cNvSpPr>
          <p:nvPr/>
        </p:nvSpPr>
        <p:spPr>
          <a:xfrm>
            <a:off x="314035" y="2206282"/>
            <a:ext cx="4457989" cy="26324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/>
            <a:r>
              <a:rPr lang="en-ID" sz="2600" i="1" dirty="0"/>
              <a:t>Lecture 32</a:t>
            </a:r>
          </a:p>
          <a:p>
            <a:pPr fontAlgn="base"/>
            <a:r>
              <a:rPr lang="id-ID" dirty="0"/>
              <a:t>Visualisasi (</a:t>
            </a:r>
            <a:r>
              <a:rPr lang="en-ID" dirty="0"/>
              <a:t>Part 2</a:t>
            </a:r>
            <a:r>
              <a:rPr lang="id-ID"/>
              <a:t>)</a:t>
            </a:r>
            <a:endParaRPr lang="en-US" sz="1800" dirty="0">
              <a:solidFill>
                <a:schemeClr val="accent1">
                  <a:lumMod val="50000"/>
                </a:schemeClr>
              </a:solidFill>
              <a:latin typeface="HP Simplified" panose="020B0606020204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8EA70F98-D6BF-44D5-864A-E8B8E6EA8A9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24" t="28606" r="7380" b="32333"/>
          <a:stretch/>
        </p:blipFill>
        <p:spPr>
          <a:xfrm>
            <a:off x="2894620" y="559632"/>
            <a:ext cx="1591241" cy="75381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57E39DBC-BF39-4AA8-A8D4-8190CF567658}"/>
              </a:ext>
            </a:extLst>
          </p:cNvPr>
          <p:cNvSpPr/>
          <p:nvPr/>
        </p:nvSpPr>
        <p:spPr>
          <a:xfrm>
            <a:off x="457200" y="559634"/>
            <a:ext cx="1514628" cy="75398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FF0000"/>
                </a:solidFill>
              </a:rPr>
              <a:t>LOGO</a:t>
            </a:r>
          </a:p>
          <a:p>
            <a:r>
              <a:rPr lang="en-US" dirty="0">
                <a:solidFill>
                  <a:srgbClr val="FF0000"/>
                </a:solidFill>
              </a:rPr>
              <a:t>UNIV/POLTEK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089B2762-C2F9-4BAC-B1EE-95539397A96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8218" y="560072"/>
            <a:ext cx="719456" cy="750022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7E37DBCB-3939-4ECF-8CE2-4649C6DFB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0841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91ED859-14CB-4B44-A49F-A7A4E7CF0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Contoh Text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xmlns="" id="{E2517C01-72F1-4993-ABEC-72ED96F290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15587" y="1932110"/>
            <a:ext cx="5900384" cy="3557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5660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40A8567-FE2E-49E2-8358-14B280C1A6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274094"/>
            <a:ext cx="7886700" cy="994172"/>
          </a:xfrm>
        </p:spPr>
        <p:txBody>
          <a:bodyPr/>
          <a:lstStyle/>
          <a:p>
            <a:r>
              <a:rPr lang="en-US"/>
              <a:t>PENGUKURAN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F96FA5D-52DD-4282-88E8-176524B530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3429001"/>
            <a:ext cx="7886700" cy="994172"/>
          </a:xfrm>
        </p:spPr>
        <p:txBody>
          <a:bodyPr>
            <a:normAutofit fontScale="85000" lnSpcReduction="20000"/>
          </a:bodyPr>
          <a:lstStyle/>
          <a:p>
            <a:r>
              <a:rPr lang="en-US"/>
              <a:t>Ada beberapa unit dasar pengukuran yang dapat kita kumpulkan</a:t>
            </a:r>
          </a:p>
          <a:p>
            <a:r>
              <a:rPr lang="en-US"/>
              <a:t>Pengukuran paling dasar adalah jumlah dari setiap kata</a:t>
            </a:r>
          </a:p>
        </p:txBody>
      </p:sp>
    </p:spTree>
    <p:extLst>
      <p:ext uri="{BB962C8B-B14F-4D97-AF65-F5344CB8AC3E}">
        <p14:creationId xmlns:p14="http://schemas.microsoft.com/office/powerpoint/2010/main" val="9341701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D80126E-0633-4B31-929F-3FE89C059C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134208"/>
            <a:ext cx="7886700" cy="4355765"/>
          </a:xfrm>
        </p:spPr>
        <p:txBody>
          <a:bodyPr/>
          <a:lstStyle/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D7EE0512-AB77-4F7B-B7D8-25DBCD06EB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0953" y="1239441"/>
            <a:ext cx="5322094" cy="4379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9461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6DBB838-3CBE-4A07-BC33-16D1F19672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Tokenisasi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E87DFF7-32E9-47F2-ACAB-9BB4B1FBE7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226469"/>
            <a:ext cx="7886700" cy="3263504"/>
          </a:xfrm>
        </p:spPr>
        <p:txBody>
          <a:bodyPr/>
          <a:lstStyle/>
          <a:p>
            <a:r>
              <a:rPr lang="en-US"/>
              <a:t>Memecahkan teks menjadi sebuah daftar dari kata, sua kata, atau kalimat</a:t>
            </a:r>
          </a:p>
          <a:p>
            <a:pPr marL="0" indent="0">
              <a:buNone/>
            </a:pPr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3525E17D-1050-4323-8C45-69D249327E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4379" y="3543573"/>
            <a:ext cx="4850606" cy="82153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663D5293-03EE-4826-8638-94EA6CE335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4556" y="4607124"/>
            <a:ext cx="4814888" cy="1414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3519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8854E8A-A901-4FE1-9D1E-A9C9760B35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188721"/>
            <a:ext cx="7886700" cy="4301252"/>
          </a:xfrm>
        </p:spPr>
        <p:txBody>
          <a:bodyPr>
            <a:normAutofit/>
          </a:bodyPr>
          <a:lstStyle/>
          <a:p>
            <a:r>
              <a:rPr lang="en-US" sz="2400"/>
              <a:t>Dengan menggunakan Python, package nltk, dan Counter, kita dapat melakukan tokenisasi dan menghitung banyak kemunculan setiap kata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6486F56A-1BAE-4A3E-B910-1B1F071467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9494" y="2564904"/>
            <a:ext cx="5265012" cy="3889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6963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9D490EA-3451-454A-827E-1353ABDFFE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57301"/>
            <a:ext cx="7886700" cy="4232672"/>
          </a:xfrm>
        </p:spPr>
        <p:txBody>
          <a:bodyPr/>
          <a:lstStyle/>
          <a:p>
            <a:r>
              <a:rPr lang="en-US"/>
              <a:t>Daftar tersebut belum terlalu menarik</a:t>
            </a:r>
          </a:p>
          <a:p>
            <a:r>
              <a:rPr lang="en-US"/>
              <a:t>Terdapat 2418  comma, dan itu tidak menjelaskan tentang teks tersebut</a:t>
            </a:r>
          </a:p>
          <a:p>
            <a:r>
              <a:rPr lang="en-US"/>
              <a:t>Untuk itu harus dilakukan proses clean-up sebelum melakukan jenis agregasi tertentu untuk data ini</a:t>
            </a:r>
          </a:p>
          <a:p>
            <a:pPr marL="0" indent="0">
              <a:buNone/>
            </a:pPr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147258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87B9D2F-4767-4C28-8548-28CE9AA15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Clean-up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17C9AC8-3F22-48BE-8D4E-B5B40F4283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Rutin clean-up yang selalu berguna ketika bekerja dengan teks walaupun kita tidak akan selalu menggunakan semuanya, tergantung dengan proses yang ingin dilakukan</a:t>
            </a:r>
          </a:p>
          <a:p>
            <a:r>
              <a:rPr lang="en-US"/>
              <a:t>Berikut adalah beberapa rutin clean-up:</a:t>
            </a:r>
          </a:p>
          <a:p>
            <a:pPr lvl="1"/>
            <a:r>
              <a:rPr lang="en-US"/>
              <a:t>Remove punctuation</a:t>
            </a:r>
          </a:p>
          <a:p>
            <a:pPr lvl="1"/>
            <a:r>
              <a:rPr lang="en-US"/>
              <a:t>Remove stop word</a:t>
            </a:r>
          </a:p>
          <a:p>
            <a:pPr lvl="1"/>
            <a:r>
              <a:rPr lang="en-US"/>
              <a:t>Normalize the case</a:t>
            </a:r>
          </a:p>
          <a:p>
            <a:pPr lvl="1"/>
            <a:r>
              <a:rPr lang="en-US"/>
              <a:t>Remove fragments</a:t>
            </a:r>
          </a:p>
          <a:p>
            <a:pPr lvl="1"/>
            <a:r>
              <a:rPr lang="en-US"/>
              <a:t>Stemming</a:t>
            </a:r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5229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0099F96-D084-4C28-B73A-E072F9F54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Remove Punctuation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6F0863B-6230-4B0A-B95D-4B995032B2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Python memiliki class String yang memungkinkan kita untuk mengambil kumpulan pungtuasi </a:t>
            </a:r>
          </a:p>
          <a:p>
            <a:r>
              <a:rPr lang="en-US"/>
              <a:t>Pungtuasi seperti </a:t>
            </a:r>
            <a:r>
              <a:rPr lang="en-US" i="1"/>
              <a:t>'!"#$%&amp;'()*+,-./:;&lt;=&gt;?@[\]^_`{|}~-'</a:t>
            </a:r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8F48F8D5-6241-403B-B12C-3169AC1927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3112" y="4462239"/>
            <a:ext cx="5057775" cy="134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6782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4705D38-DAA3-4C4F-8690-ADFD23609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xmlns="" id="{426BF288-EE9E-43F5-9F7E-28ABEC570E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3397"/>
          <a:stretch/>
        </p:blipFill>
        <p:spPr>
          <a:xfrm>
            <a:off x="797026" y="2068711"/>
            <a:ext cx="7549949" cy="2720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2911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0496B3C-C79B-485F-B2B5-3D65AF06E7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Normalize Case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F3AF270-6E5C-48B3-887B-38BE02F294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/>
              <a:t>Membuat semua kata menggunakan huruf kecil</a:t>
            </a:r>
          </a:p>
          <a:p>
            <a:r>
              <a:rPr lang="en-US" sz="2800"/>
              <a:t>Karena bisa saja terdapat dua kata yang sama, namun peda penulisan huruf kecil, maka akan dianggap berbeda</a:t>
            </a:r>
          </a:p>
          <a:p>
            <a:r>
              <a:rPr lang="en-US" sz="2800"/>
              <a:t>Kita ingin agar kata tersebut dianggap sama, sehingga kita dapat menormalisasi menjadi huruf kecil semua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C3B43B21-B28E-4CCF-A0A8-C2B94A3BA5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728" y="4941168"/>
            <a:ext cx="5043488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7265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/>
              <a:t>Lecture’s Objective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d-ID"/>
              <a:t>Mempelajari cara </a:t>
            </a:r>
            <a:r>
              <a:rPr lang="id-ID" dirty="0"/>
              <a:t>penjelasan analisis statistika kualitatif dan lebih luas data tidak terstruktur (berbasis text) menggunakan gambar untuk mempermudah pemahaman</a:t>
            </a:r>
            <a:r>
              <a:rPr lang="en-ID" dirty="0"/>
              <a:t>.</a:t>
            </a:r>
          </a:p>
          <a:p>
            <a:r>
              <a:rPr lang="id-ID" dirty="0"/>
              <a:t>Setelah mengikuti sesi ini, peserta dapat mengetahui cara memvisualisasi hasil analisis dari data teks atau numerik kualitatif dan menerapkan pada kasus yang sesuai</a:t>
            </a:r>
            <a:r>
              <a:rPr lang="en-ID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61325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C1430A8-4B3A-4BAA-9735-0CE0D0DCD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xmlns="" id="{55C7C704-AA10-4334-87D4-84390CDDF5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2832" y="2134869"/>
            <a:ext cx="7078337" cy="2588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5813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10985D2-2439-4F3F-8525-B0BE3203A2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Remove Stop Word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6F99C77-DDB2-41FE-829A-2DC9B55134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/>
              <a:t>Stop word adalah kata kata ( seperti </a:t>
            </a:r>
            <a:r>
              <a:rPr lang="en-GB" sz="2800"/>
              <a:t>“the”, “a”, “an”, “in” ) yang search engine telah di program untuk mengabaikan, baik ketika mencari dari dan menampilkan hasil pencarian</a:t>
            </a:r>
          </a:p>
          <a:p>
            <a:r>
              <a:rPr lang="en-GB" sz="2800"/>
              <a:t>Biasanya tidak menghasilkan sesuatu yang berarti dan berhubungan dengan konteks</a:t>
            </a:r>
          </a:p>
          <a:p>
            <a:pPr marL="0" indent="0">
              <a:buNone/>
            </a:pPr>
            <a:endParaRPr lang="en-US" sz="28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E74982A5-6D64-4627-97B0-7475E3DFB7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8084" y="4518422"/>
            <a:ext cx="5507831" cy="1478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8196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62F0126-87A9-4BFD-868B-AD40301CC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F3DCC226-F807-4E28-A463-022B4392B8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F56B456D-AA08-4BB5-A276-94F5AB1706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509" y="2175391"/>
            <a:ext cx="7144982" cy="2507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6113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D1459CF-24E8-45A7-8363-246196F89E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Remove Fragments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6341D66-BEBA-4645-A3BB-3E614CD8C0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Seperti penggunaan apostrophe</a:t>
            </a:r>
          </a:p>
          <a:p>
            <a:r>
              <a:rPr lang="en-US"/>
              <a:t>Seperti n’t, ‘s</a:t>
            </a:r>
          </a:p>
          <a:p>
            <a:pPr marL="0" indent="0">
              <a:buNone/>
            </a:pPr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C854F0AF-F50A-45E7-A2D9-C7E4EFD33A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8788" y="3429000"/>
            <a:ext cx="5686425" cy="807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5970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D20DEFA-8FC5-41C4-9F58-AAECBBBF6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7FA8C31D-D892-45A8-B685-77DBE5FE84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0332B35A-99D1-4848-98EF-0BF8153C66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081" y="2489300"/>
            <a:ext cx="7173839" cy="2737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14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907F8BE-96DC-413A-97E4-5851C36016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Stemming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686C200-9034-402F-92DB-7C4E25A5E2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Konversi kata kata menjadi bentuk dasar mereka</a:t>
            </a:r>
          </a:p>
          <a:p>
            <a:r>
              <a:rPr lang="en-US"/>
              <a:t>regular = ['house', 'housing', 'housed’], </a:t>
            </a:r>
          </a:p>
          <a:p>
            <a:r>
              <a:rPr lang="en-US"/>
              <a:t>stemmed = ['hous', 'hous', 'hous’]</a:t>
            </a:r>
          </a:p>
          <a:p>
            <a:r>
              <a:rPr lang="en-US"/>
              <a:t>Sangat berguna ketika ingin menghapus konjugasi, pluralisasi, dan mengagregasi dalam level yang lebih dasar</a:t>
            </a:r>
          </a:p>
          <a:p>
            <a:r>
              <a:rPr lang="en-US"/>
              <a:t>Tidak selalu bermakna, mungkin kehilangan makna semantik, sehingga akan lebih sulit untuk membuatnya kedalam tampilan yang akan ditampilkan ke user</a:t>
            </a:r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658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1C28068-A37E-4F28-8F7F-FC2BD1B2F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8C5FFFA-C8FB-4333-87EC-0BF0E76BA8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194B8D97-7E27-46A0-97B8-A58DA8FDEB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3866" y="1628179"/>
            <a:ext cx="4436269" cy="9001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88EE8B84-C033-4023-B0A8-7D10828552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9613" y="2870688"/>
            <a:ext cx="6724772" cy="2409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2109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9B3F27F-9150-4150-8CF3-DFD7748BD3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11581"/>
            <a:ext cx="7886700" cy="4278392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Setelah melakukan proses clean-up, hasil perhitungan menjadi: </a:t>
            </a:r>
          </a:p>
          <a:p>
            <a:pPr marL="0" indent="0">
              <a:buNone/>
            </a:pPr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C0D60951-0774-4FAF-B8C9-876D4FECC1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3676" y="1933099"/>
            <a:ext cx="5036648" cy="3450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5595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40A8567-FE2E-49E2-8358-14B280C1A6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274094"/>
            <a:ext cx="7886700" cy="994172"/>
          </a:xfrm>
        </p:spPr>
        <p:txBody>
          <a:bodyPr/>
          <a:lstStyle/>
          <a:p>
            <a:r>
              <a:rPr lang="en-US"/>
              <a:t>HUBUNGAN KATA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F96FA5D-52DD-4282-88E8-176524B530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3429000"/>
            <a:ext cx="7886700" cy="1565910"/>
          </a:xfrm>
        </p:spPr>
        <p:txBody>
          <a:bodyPr>
            <a:normAutofit fontScale="92500" lnSpcReduction="10000"/>
          </a:bodyPr>
          <a:lstStyle/>
          <a:p>
            <a:r>
              <a:rPr lang="en-US"/>
              <a:t>Kata bermunculan bersamaan, mereka pasti memiliki sejenis hubungan antara satu dengan yang lain</a:t>
            </a:r>
          </a:p>
          <a:p>
            <a:r>
              <a:rPr lang="en-US"/>
              <a:t>Beberapa teknik yang dapat digunakan: Concordance, N-Grams, Co-occurence</a:t>
            </a:r>
          </a:p>
        </p:txBody>
      </p:sp>
    </p:spTree>
    <p:extLst>
      <p:ext uri="{BB962C8B-B14F-4D97-AF65-F5344CB8AC3E}">
        <p14:creationId xmlns:p14="http://schemas.microsoft.com/office/powerpoint/2010/main" val="20904085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54D88F9-354F-49A7-B81E-5E85C67CF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Concordance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AE8260D-A441-46CB-B51E-0A60E7DC94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Memungkinkan kita untuk melihat keyword pada konteks</a:t>
            </a:r>
          </a:p>
          <a:p>
            <a:r>
              <a:rPr lang="en-US"/>
              <a:t>Nltk memiliki memiliki class Text yang akan merubah token menjadi sebuah searchable object untuk dapat dimanipulasi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31A95AA3-F59E-4021-8010-492B507B39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1818" y="4730486"/>
            <a:ext cx="2900363" cy="507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2431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D" dirty="0"/>
              <a:t>40 </a:t>
            </a:r>
            <a:r>
              <a:rPr lang="en-ID" dirty="0" err="1"/>
              <a:t>menit</a:t>
            </a:r>
            <a:r>
              <a:rPr lang="en-ID" dirty="0"/>
              <a:t>:</a:t>
            </a:r>
          </a:p>
          <a:p>
            <a:pPr lvl="1"/>
            <a:r>
              <a:rPr lang="en-US" dirty="0"/>
              <a:t>Data visualization</a:t>
            </a:r>
          </a:p>
          <a:p>
            <a:pPr lvl="1"/>
            <a:r>
              <a:rPr lang="en-US" dirty="0"/>
              <a:t>Use case for data visualization</a:t>
            </a:r>
          </a:p>
          <a:p>
            <a:r>
              <a:rPr lang="en-ID" dirty="0"/>
              <a:t>160 </a:t>
            </a:r>
            <a:r>
              <a:rPr lang="en-ID" dirty="0" err="1"/>
              <a:t>menit</a:t>
            </a:r>
            <a:r>
              <a:rPr lang="en-ID" dirty="0"/>
              <a:t>: </a:t>
            </a:r>
          </a:p>
          <a:p>
            <a:pPr lvl="1"/>
            <a:r>
              <a:rPr lang="en-US" dirty="0" err="1"/>
              <a:t>Mencoba</a:t>
            </a:r>
            <a:r>
              <a:rPr lang="en-US" dirty="0"/>
              <a:t> source code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suatu</a:t>
            </a:r>
            <a:r>
              <a:rPr lang="en-US" dirty="0"/>
              <a:t> </a:t>
            </a:r>
            <a:r>
              <a:rPr lang="en-US" dirty="0" err="1"/>
              <a:t>contoh</a:t>
            </a:r>
            <a:r>
              <a:rPr lang="en-US" dirty="0"/>
              <a:t> </a:t>
            </a:r>
            <a:r>
              <a:rPr lang="en-US" dirty="0" err="1"/>
              <a:t>kasus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622450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49D81DB-3EA6-4DEF-B72D-FBAAB1339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51F915E-9190-4C29-839D-56A44DA440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BB71B5A1-A4B5-434C-9174-4AD2EC63FB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274" y="2005608"/>
            <a:ext cx="7121452" cy="2846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5322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87B8D7D-D6E5-4A23-933B-5317C7703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Concordance Plots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4CE418D-605D-4C79-9DB1-F3AC7E31F2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Memberitahukan dimana suatu konteks ditemukan pada teks</a:t>
            </a:r>
          </a:p>
          <a:p>
            <a:r>
              <a:rPr lang="en-US"/>
              <a:t>Persegi panjang merepresentasikan teks, dan garis vertical menunjukkan dimana suatu konteks ditemukan pada teks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EDE01A88-F05A-40A1-94C0-64A1A6186B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239" y="4473540"/>
            <a:ext cx="3364706" cy="100726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B54AABB3-94F8-4021-8D74-E36DEC09CF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6056" y="4456000"/>
            <a:ext cx="3488294" cy="1024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8276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F076044-6E83-4090-A727-378210A02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Concordance: Word Tree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ACF4DFB-BEB6-4477-8F35-ECC25E9FB3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Melakukan hal yang sama seperti yang dilakukan concordance, namun dia menggabungkan kata berikut yang sama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18478CDE-6391-4362-A4DE-C3374D46E9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4758" y="3356992"/>
            <a:ext cx="3774484" cy="2722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6053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58B8E93-5EA8-4DA6-BE20-DD8BA7D04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N-Grams (Collocation)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3F98B7B-BD37-4BA4-B1EC-20A270B0B6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Kita telah melihat satu kata tetapi melihat dua atau tiga atau empat kata bisa lebih informatif </a:t>
            </a:r>
          </a:p>
          <a:p>
            <a:r>
              <a:rPr lang="en-US"/>
              <a:t>karena jika mereka sering muncul bersama, mungkin mereka lebih signifikan</a:t>
            </a:r>
          </a:p>
        </p:txBody>
      </p:sp>
    </p:spTree>
    <p:extLst>
      <p:ext uri="{BB962C8B-B14F-4D97-AF65-F5344CB8AC3E}">
        <p14:creationId xmlns:p14="http://schemas.microsoft.com/office/powerpoint/2010/main" val="37243576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F2E10D6-280C-4F4D-8696-3601FBCD2A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405891"/>
            <a:ext cx="7886700" cy="4084082"/>
          </a:xfrm>
        </p:spPr>
        <p:txBody>
          <a:bodyPr/>
          <a:lstStyle/>
          <a:p>
            <a:r>
              <a:rPr lang="en-US"/>
              <a:t>Visualisasi Google Bi-Gram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3A57314C-6A57-487B-BA2F-45D491CAA2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967" y="2365296"/>
            <a:ext cx="8250066" cy="2686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8488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0C15F9C-907B-4A13-A020-079383234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N-Grams (Collocation)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52F0055-D285-4835-9709-A608BB8D96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Kumpulan kata yang lebih sering muncul bersamaan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620750C4-1863-4124-8C48-772DAA1A78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0213" y="2915246"/>
            <a:ext cx="5743575" cy="188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3362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DF361F3-44CD-4942-B597-7C9574CA5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xmlns="" id="{5A11EF7B-9249-4F2F-93AF-DD52AD5619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9252" y="2594611"/>
            <a:ext cx="7425497" cy="2091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3991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4BD5092-2576-4720-ACD6-FD563E5C77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23011"/>
            <a:ext cx="7886700" cy="4266962"/>
          </a:xfrm>
        </p:spPr>
        <p:txBody>
          <a:bodyPr/>
          <a:lstStyle/>
          <a:p>
            <a:r>
              <a:rPr lang="en-US"/>
              <a:t>Daripada menggunakan raw_freq, dengan menggunakan likelihood_ratio dapat menghasilkan kombinasi yang lebih menarik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70D2E170-F4FA-460E-A83C-9043FBE236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7387" y="3202901"/>
            <a:ext cx="5229225" cy="3071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5088E0B0-C92A-4A5A-8979-C2229BEB72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2429" y="3791903"/>
            <a:ext cx="6622921" cy="2550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05494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C2BCF16-0011-4748-8C22-2952F5787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Co-occurence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E32E43A-2CB6-4772-A191-E068620975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Kita telah berbicara tentang kata-kata yang berdekatan satu sama lain tetapi kata-kata juga dapat dipisahkan dalam semacam pola yang mungkin sering muncul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D96D2459-8F4D-4787-9A47-41CBC21ECF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962" y="4365104"/>
            <a:ext cx="4062076" cy="567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8895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93D335A-01A2-425E-AAAD-0D02204EE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xmlns="" id="{148C4776-7194-4061-9B39-DD71F983BA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4935" y="1912382"/>
            <a:ext cx="6554131" cy="3033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8494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 err="1"/>
              <a:t>Evaluasi</a:t>
            </a:r>
            <a:r>
              <a:rPr lang="en-ID" dirty="0"/>
              <a:t> </a:t>
            </a:r>
            <a:r>
              <a:rPr lang="en-ID" dirty="0" err="1"/>
              <a:t>Persiapan</a:t>
            </a:r>
            <a:r>
              <a:rPr lang="en-ID" dirty="0"/>
              <a:t> </a:t>
            </a:r>
            <a:r>
              <a:rPr lang="en-ID" dirty="0" err="1"/>
              <a:t>Kelas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D"/>
              <a:t>Apa saja yang termasuk dalam data teks?</a:t>
            </a:r>
          </a:p>
          <a:p>
            <a:r>
              <a:rPr lang="en-US"/>
              <a:t>Apa yang dapat dilakukan dengan visualisasi dan analisis terhadap text?</a:t>
            </a:r>
          </a:p>
          <a:p>
            <a:r>
              <a:rPr lang="en-US"/>
              <a:t>Apa yang dapat dihasilkan ketika melakukan analisa terhadap kumpulan dokumen?</a:t>
            </a:r>
          </a:p>
          <a:p>
            <a:pPr marL="0" indent="0">
              <a:buNone/>
            </a:pPr>
            <a:endParaRPr lang="en-US"/>
          </a:p>
          <a:p>
            <a:endParaRPr lang="en-US"/>
          </a:p>
          <a:p>
            <a:endParaRPr lang="en-US"/>
          </a:p>
          <a:p>
            <a:pPr marL="0" indent="0">
              <a:buNone/>
            </a:pPr>
            <a:endParaRPr lang="en-ID">
              <a:solidFill>
                <a:srgbClr val="FF0000"/>
              </a:solidFill>
            </a:endParaRPr>
          </a:p>
          <a:p>
            <a:endParaRPr lang="en-ID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599556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40A8567-FE2E-49E2-8358-14B280C1A6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274094"/>
            <a:ext cx="7886700" cy="994172"/>
          </a:xfrm>
        </p:spPr>
        <p:txBody>
          <a:bodyPr/>
          <a:lstStyle/>
          <a:p>
            <a:r>
              <a:rPr lang="en-US"/>
              <a:t>KUMPULAN DARI DOKUMEN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F96FA5D-52DD-4282-88E8-176524B530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3429000"/>
            <a:ext cx="7886700" cy="2308860"/>
          </a:xfrm>
        </p:spPr>
        <p:txBody>
          <a:bodyPr>
            <a:normAutofit fontScale="92500" lnSpcReduction="10000"/>
          </a:bodyPr>
          <a:lstStyle/>
          <a:p>
            <a:r>
              <a:rPr lang="en-US"/>
              <a:t>Seperti email, artikel berita, publikasi, dll</a:t>
            </a:r>
          </a:p>
          <a:p>
            <a:r>
              <a:rPr lang="en-US"/>
              <a:t>Biasanya kita akan mencoba mencari tahu apa yang dibicarakan oleh kumpulan tersebut secara keseluruhan, apakah ada pola tertentu atau terdapat pengelompokkan dokumen-dokumen ini dan bagaimana mereka dibandingkan satu sama lain</a:t>
            </a:r>
          </a:p>
        </p:txBody>
      </p:sp>
    </p:spTree>
    <p:extLst>
      <p:ext uri="{BB962C8B-B14F-4D97-AF65-F5344CB8AC3E}">
        <p14:creationId xmlns:p14="http://schemas.microsoft.com/office/powerpoint/2010/main" val="422359078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26375FA-4F1A-46BF-9E33-1E0BB814B8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TF-IDF (Term Frequency-Inverse Document Frequency)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CA0AFB2-4008-4DCF-9B6D-471DE8CCEB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Menemukan signifikansi dari kata pada dokumen</a:t>
            </a:r>
          </a:p>
          <a:p>
            <a:pPr marL="0" indent="0">
              <a:buNone/>
            </a:pPr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FAAEB10D-0817-4F84-A091-F8A031B3D0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2928" y="2917746"/>
            <a:ext cx="5518145" cy="188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52067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DFAB52A-037F-463D-BDEA-2A0FD8589B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Term Frequency (TF)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3B2842B-B87C-40FA-B8F1-A5E0DB6C3C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TF = Berapa kali suatu kata muncul dalam suatu dokumen / banyaknya kata dalam dokumen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D4D5B04A-C735-452C-910E-A9705B277B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3225" y="3440311"/>
            <a:ext cx="3257550" cy="835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79555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D4DC814-AAB1-4404-BC3C-36B37355A8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Inverse Document Frequency (IDF)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BEBF4C2-2D0A-414E-A67A-9D46405C03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IDF = log(banyak dokumen / banyak dokumen yang memiliki kata tersebut 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6D882843-EEFE-4D2B-8BF6-8AAC2E0723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8141" y="3429001"/>
            <a:ext cx="4607719" cy="592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97837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76C96385-E1B7-4401-83AF-A200335FB8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71601"/>
            <a:ext cx="7886700" cy="4118372"/>
          </a:xfrm>
        </p:spPr>
        <p:txBody>
          <a:bodyPr/>
          <a:lstStyle/>
          <a:p>
            <a:r>
              <a:rPr lang="en-US"/>
              <a:t>Jika saya memiliki 10.000 dokumen dan semuanya memiliki ‘cat’ didalamnya maka ‘cat’ tidak signifikan</a:t>
            </a:r>
          </a:p>
          <a:p>
            <a:r>
              <a:rPr lang="en-US"/>
              <a:t>Jika hanya beberapa yang memiliki ‘cat’ maka nilainya akan bervariasi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6BFBBA7D-8EB2-4E8B-9E14-839F9EAF57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0397" y="4149080"/>
            <a:ext cx="5323205" cy="2308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43159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8C73D25-58FD-435D-BE17-363926944E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Pengelompokkan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D43E3BC-D636-4309-9917-48FBF75816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226469"/>
            <a:ext cx="4080510" cy="3263504"/>
          </a:xfrm>
        </p:spPr>
        <p:txBody>
          <a:bodyPr>
            <a:normAutofit/>
          </a:bodyPr>
          <a:lstStyle/>
          <a:p>
            <a:r>
              <a:rPr lang="en-US"/>
              <a:t>kita memiliki koleksi dari dokumen yang diberi label dengan bentuk tertentu</a:t>
            </a:r>
          </a:p>
          <a:p>
            <a:r>
              <a:rPr lang="en-US"/>
              <a:t>Kotak abu-abu adalah artikel, dan memiliki suatu label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E6D6CA29-03FC-41CE-A370-E8FB2BEC0E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9160" y="2226469"/>
            <a:ext cx="4156614" cy="3176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4455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4E1A5FF-6097-4A78-8DAF-8397FD3DD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Perbandingan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6071847-8236-4181-95B4-3FEF60A02F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Ketika berkaitan dengan koleksi dari dokumen, hal yang harus dapat kita lakukan adalah membandingkan mereka dengan berbagai cara </a:t>
            </a:r>
          </a:p>
          <a:p>
            <a:r>
              <a:rPr lang="en-US"/>
              <a:t>Pada level dasar, apabila kita hanya membandingkan dua dokumen maka kita hanya perlu membandingkan setiap kata dan banyak masing masing kata pada setiap dokumen</a:t>
            </a:r>
          </a:p>
        </p:txBody>
      </p:sp>
    </p:spTree>
    <p:extLst>
      <p:ext uri="{BB962C8B-B14F-4D97-AF65-F5344CB8AC3E}">
        <p14:creationId xmlns:p14="http://schemas.microsoft.com/office/powerpoint/2010/main" val="199534070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486970A-63CD-45AA-927C-512736C7B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xmlns="" id="{B1549102-D041-4369-90A5-9F871D412E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21926" y="2070562"/>
            <a:ext cx="6900148" cy="2716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72622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267E784-D23C-4112-836E-9E986058DA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25881"/>
            <a:ext cx="7886700" cy="4164092"/>
          </a:xfrm>
        </p:spPr>
        <p:txBody>
          <a:bodyPr/>
          <a:lstStyle/>
          <a:p>
            <a:r>
              <a:rPr lang="en-US"/>
              <a:t>Biasanya kita memiliki lebih banyak dokumen, yang dapat kita lakukan adalah menghitung kata-kata yang diinginkan pada masing-masing dokumen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AA80D045-0643-4F50-ADB4-0BA1560B77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5756" y="3501008"/>
            <a:ext cx="4392488" cy="2956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46560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267E784-D23C-4112-836E-9E986058DA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25881"/>
            <a:ext cx="7886700" cy="4164092"/>
          </a:xfrm>
        </p:spPr>
        <p:txBody>
          <a:bodyPr/>
          <a:lstStyle/>
          <a:p>
            <a:r>
              <a:rPr lang="en-US"/>
              <a:t>Kemudian ubah menjadi vector untuk setiap dokumen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6612B220-A30F-4343-B76F-4A3A06BB3C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4120" y="2492896"/>
            <a:ext cx="1214438" cy="37004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3B9F1EE9-9894-4320-9F69-43314FBE6E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4028" y="3653755"/>
            <a:ext cx="4329113" cy="1378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147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Analysis &amp; Visualization (2)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Visualisasi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digunakan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menganalisis</a:t>
            </a:r>
            <a:r>
              <a:rPr lang="en-US" dirty="0"/>
              <a:t> data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terstruktur</a:t>
            </a:r>
            <a:r>
              <a:rPr lang="en-US" dirty="0"/>
              <a:t> (</a:t>
            </a:r>
            <a:r>
              <a:rPr lang="en-US" dirty="0" err="1"/>
              <a:t>berbasis</a:t>
            </a:r>
            <a:r>
              <a:rPr lang="en-US" dirty="0"/>
              <a:t> </a:t>
            </a:r>
            <a:r>
              <a:rPr lang="en-US" dirty="0" err="1"/>
              <a:t>teks</a:t>
            </a:r>
            <a:r>
              <a:rPr lang="en-US" dirty="0"/>
              <a:t>)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F1CFA9B7-51F9-41A6-991D-3D31B2FC74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712" y="2737207"/>
            <a:ext cx="4500500" cy="3783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31588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267E784-D23C-4112-836E-9E986058DA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25881"/>
            <a:ext cx="7886700" cy="4164092"/>
          </a:xfrm>
        </p:spPr>
        <p:txBody>
          <a:bodyPr/>
          <a:lstStyle/>
          <a:p>
            <a:r>
              <a:rPr lang="en-US"/>
              <a:t>Terdapat 3 jenis hasil yang dapat dilihat yaitu mirip, tidak berhubungan dan berkebalikan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5CDE9003-B113-44F5-9FDF-1F4BA948EA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2996952"/>
            <a:ext cx="7886700" cy="22591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B6779D52-D2CB-48B9-B20C-3F787AE174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5816" y="5482155"/>
            <a:ext cx="2926080" cy="877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57372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40A8567-FE2E-49E2-8358-14B280C1A6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274094"/>
            <a:ext cx="7886700" cy="994172"/>
          </a:xfrm>
        </p:spPr>
        <p:txBody>
          <a:bodyPr/>
          <a:lstStyle/>
          <a:p>
            <a:r>
              <a:rPr lang="en-US"/>
              <a:t>VISUALISASI TEKS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F96FA5D-52DD-4282-88E8-176524B530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3429000"/>
            <a:ext cx="7886700" cy="2308860"/>
          </a:xfrm>
        </p:spPr>
        <p:txBody>
          <a:bodyPr/>
          <a:lstStyle/>
          <a:p>
            <a:r>
              <a:rPr lang="en-US"/>
              <a:t>Eksplorasi pemetaan visual</a:t>
            </a:r>
          </a:p>
        </p:txBody>
      </p:sp>
    </p:spTree>
    <p:extLst>
      <p:ext uri="{BB962C8B-B14F-4D97-AF65-F5344CB8AC3E}">
        <p14:creationId xmlns:p14="http://schemas.microsoft.com/office/powerpoint/2010/main" val="372673525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20A8D0A-F026-45A1-B695-55A299AE90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Ukuran : Wordcloud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xmlns="" id="{4B56C338-AEB8-4590-A140-ABD925ADB3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65603" y="2355411"/>
            <a:ext cx="5212794" cy="294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99043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20A8D0A-F026-45A1-B695-55A299AE90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Ukuran : Multiword Wordcloud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xmlns="" id="{23DD48AF-A4AC-4377-BDA6-4305667F53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88770" y="1960728"/>
            <a:ext cx="5966460" cy="3436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18453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20A8D0A-F026-45A1-B695-55A299AE90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Ukuran : Analytical Wordcloud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C107B702-0599-4EC7-9322-509498D13E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1482EB75-17F7-42E6-A0B9-44517797A4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354" y="2226469"/>
            <a:ext cx="7327293" cy="3263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16614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20A8D0A-F026-45A1-B695-55A299AE90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Posisi : TextArc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xmlns="" id="{1E3D6691-6960-4EDC-B755-1565A22111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 descr="text arc">
            <a:extLst>
              <a:ext uri="{FF2B5EF4-FFF2-40B4-BE49-F238E27FC236}">
                <a16:creationId xmlns:a16="http://schemas.microsoft.com/office/drawing/2014/main" xmlns="" id="{45F6FF31-9A1D-41B9-A7B9-33E8E02753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0300" y="2066866"/>
            <a:ext cx="4776946" cy="3582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919751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20A8D0A-F026-45A1-B695-55A299AE90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Struktur : Concordance Plot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7CB365DC-B970-4F41-8C2A-0FD626A3EE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B922A68F-57AD-45C8-AA8C-8FCF63EA70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405" y="2226469"/>
            <a:ext cx="7821191" cy="3143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70118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20A8D0A-F026-45A1-B695-55A299AE90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Struktur : Word Tree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7CB365DC-B970-4F41-8C2A-0FD626A3EE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AAF48C89-4C74-4055-94F8-FEAF0FDCAE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4394" y="1903809"/>
            <a:ext cx="4995213" cy="3869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42905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20A8D0A-F026-45A1-B695-55A299AE90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Waktu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7CB365DC-B970-4F41-8C2A-0FD626A3EE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9535858C-DEB2-41F1-9D01-025855C112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1850" y="1760696"/>
            <a:ext cx="5780300" cy="3966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95166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40A8567-FE2E-49E2-8358-14B280C1A6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274094"/>
            <a:ext cx="7886700" cy="994172"/>
          </a:xfrm>
        </p:spPr>
        <p:txBody>
          <a:bodyPr/>
          <a:lstStyle/>
          <a:p>
            <a:r>
              <a:rPr lang="en-US"/>
              <a:t>USE CASE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F96FA5D-52DD-4282-88E8-176524B530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3429000"/>
            <a:ext cx="7886700" cy="2308860"/>
          </a:xfrm>
        </p:spPr>
        <p:txBody>
          <a:bodyPr>
            <a:norm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7770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D7FEA50-8DFB-44AF-B408-5712D69DE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Apa</a:t>
            </a:r>
            <a:r>
              <a:rPr lang="en-US" dirty="0"/>
              <a:t> yang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dilakukan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visualisasi</a:t>
            </a:r>
            <a:r>
              <a:rPr lang="en-US" dirty="0"/>
              <a:t> dan </a:t>
            </a:r>
            <a:r>
              <a:rPr lang="en-US" dirty="0" err="1"/>
              <a:t>analisis</a:t>
            </a:r>
            <a:r>
              <a:rPr lang="en-US" dirty="0"/>
              <a:t> </a:t>
            </a:r>
            <a:r>
              <a:rPr lang="en-US" dirty="0" err="1"/>
              <a:t>terhadap</a:t>
            </a:r>
            <a:r>
              <a:rPr lang="en-US" dirty="0"/>
              <a:t> text?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E37830D-14C6-4CAC-915C-46FF1CE446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Mempermudah</a:t>
            </a:r>
            <a:r>
              <a:rPr lang="en-US" dirty="0"/>
              <a:t> </a:t>
            </a:r>
            <a:r>
              <a:rPr lang="en-US" dirty="0" err="1"/>
              <a:t>analisis</a:t>
            </a:r>
            <a:r>
              <a:rPr lang="en-US" dirty="0"/>
              <a:t> </a:t>
            </a:r>
            <a:r>
              <a:rPr lang="en-US" dirty="0" err="1"/>
              <a:t>terhadap</a:t>
            </a:r>
            <a:r>
              <a:rPr lang="en-US" dirty="0"/>
              <a:t> data.</a:t>
            </a:r>
          </a:p>
          <a:p>
            <a:r>
              <a:rPr lang="en-US" dirty="0" err="1"/>
              <a:t>Mengelompokan</a:t>
            </a:r>
            <a:r>
              <a:rPr lang="en-US" dirty="0"/>
              <a:t> dan </a:t>
            </a:r>
            <a:r>
              <a:rPr lang="en-US" dirty="0" err="1"/>
              <a:t>mengklasifikasikan</a:t>
            </a:r>
            <a:r>
              <a:rPr lang="en-US" dirty="0"/>
              <a:t> data.</a:t>
            </a:r>
          </a:p>
          <a:p>
            <a:r>
              <a:rPr lang="en-US" dirty="0" err="1"/>
              <a:t>Memahami</a:t>
            </a:r>
            <a:r>
              <a:rPr lang="en-US" dirty="0"/>
              <a:t> dan </a:t>
            </a:r>
            <a:r>
              <a:rPr lang="en-US" dirty="0" err="1"/>
              <a:t>memetakan</a:t>
            </a:r>
            <a:r>
              <a:rPr lang="en-US" dirty="0"/>
              <a:t> data yang </a:t>
            </a:r>
            <a:r>
              <a:rPr lang="en-US" dirty="0" err="1"/>
              <a:t>saling</a:t>
            </a:r>
            <a:r>
              <a:rPr lang="en-US" dirty="0"/>
              <a:t> </a:t>
            </a:r>
            <a:r>
              <a:rPr lang="en-US" dirty="0" err="1"/>
              <a:t>berhubungan</a:t>
            </a:r>
            <a:endParaRPr lang="en-US" dirty="0"/>
          </a:p>
          <a:p>
            <a:r>
              <a:rPr lang="en-US" dirty="0" err="1"/>
              <a:t>Mencari</a:t>
            </a:r>
            <a:r>
              <a:rPr lang="en-US" dirty="0"/>
              <a:t> </a:t>
            </a:r>
            <a:r>
              <a:rPr lang="en-US" dirty="0" err="1"/>
              <a:t>konten</a:t>
            </a:r>
            <a:r>
              <a:rPr lang="en-US" dirty="0"/>
              <a:t> yang </a:t>
            </a:r>
            <a:r>
              <a:rPr lang="en-US" dirty="0" err="1"/>
              <a:t>menarik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suatu</a:t>
            </a:r>
            <a:r>
              <a:rPr lang="en-US" dirty="0"/>
              <a:t> document.</a:t>
            </a:r>
          </a:p>
        </p:txBody>
      </p:sp>
    </p:spTree>
    <p:extLst>
      <p:ext uri="{BB962C8B-B14F-4D97-AF65-F5344CB8AC3E}">
        <p14:creationId xmlns:p14="http://schemas.microsoft.com/office/powerpoint/2010/main" val="180283430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F8FD6B6-55AE-4089-BAEF-3941ABB4C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5389" y="188640"/>
            <a:ext cx="8229600" cy="1143000"/>
          </a:xfrm>
        </p:spPr>
        <p:txBody>
          <a:bodyPr/>
          <a:lstStyle/>
          <a:p>
            <a:r>
              <a:rPr lang="en-US" dirty="0"/>
              <a:t>Use Case Visualization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D594C5E-AB57-413D-8F1E-709F4B975C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5389" y="1052736"/>
            <a:ext cx="8229600" cy="11429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Many Bills </a:t>
            </a:r>
          </a:p>
          <a:p>
            <a:pPr marL="0" indent="0">
              <a:buNone/>
            </a:pPr>
            <a:r>
              <a:rPr lang="en-US" sz="2000" dirty="0" err="1"/>
              <a:t>Merupakan</a:t>
            </a:r>
            <a:r>
              <a:rPr lang="en-US" sz="2000" dirty="0"/>
              <a:t> </a:t>
            </a:r>
            <a:r>
              <a:rPr lang="en-US" sz="2000" dirty="0" err="1"/>
              <a:t>produk</a:t>
            </a:r>
            <a:r>
              <a:rPr lang="en-US" sz="2000" dirty="0"/>
              <a:t> </a:t>
            </a:r>
            <a:r>
              <a:rPr lang="en-US" sz="2000" dirty="0" err="1"/>
              <a:t>dari</a:t>
            </a:r>
            <a:r>
              <a:rPr lang="en-US" sz="2000" dirty="0"/>
              <a:t> IBM yang </a:t>
            </a:r>
            <a:r>
              <a:rPr lang="en-US" sz="2000" dirty="0" err="1"/>
              <a:t>memberikan</a:t>
            </a:r>
            <a:r>
              <a:rPr lang="en-US" sz="2000" dirty="0"/>
              <a:t> </a:t>
            </a:r>
            <a:r>
              <a:rPr lang="en-US" sz="2000" dirty="0" err="1"/>
              <a:t>layanan</a:t>
            </a:r>
            <a:r>
              <a:rPr lang="en-US" sz="2000" dirty="0"/>
              <a:t> data visualization </a:t>
            </a:r>
            <a:r>
              <a:rPr lang="en-US" sz="2000" dirty="0" err="1"/>
              <a:t>sebagai</a:t>
            </a:r>
            <a:r>
              <a:rPr lang="en-US" sz="2000" dirty="0"/>
              <a:t> visual interface </a:t>
            </a:r>
            <a:r>
              <a:rPr lang="en-US" sz="2000" dirty="0" err="1"/>
              <a:t>untuk</a:t>
            </a:r>
            <a:r>
              <a:rPr lang="en-US" sz="2000" dirty="0"/>
              <a:t> </a:t>
            </a:r>
            <a:r>
              <a:rPr lang="en-US" sz="2000" dirty="0" err="1"/>
              <a:t>hukum</a:t>
            </a:r>
            <a:r>
              <a:rPr lang="en-US" sz="2000" dirty="0"/>
              <a:t> </a:t>
            </a:r>
            <a:r>
              <a:rPr lang="en-US" sz="2000" dirty="0" err="1"/>
              <a:t>atau</a:t>
            </a:r>
            <a:r>
              <a:rPr lang="en-US" sz="2000" dirty="0"/>
              <a:t> </a:t>
            </a:r>
            <a:r>
              <a:rPr lang="en-US" sz="2000" dirty="0" err="1"/>
              <a:t>hubungan</a:t>
            </a:r>
            <a:r>
              <a:rPr lang="en-US" sz="2000" dirty="0"/>
              <a:t> </a:t>
            </a:r>
            <a:r>
              <a:rPr lang="en-US" sz="2000" dirty="0" err="1"/>
              <a:t>legislatif</a:t>
            </a:r>
            <a:endParaRPr lang="en-US" sz="2000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FB783384-7C4B-4D03-825B-601A4751FF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779" y="2309018"/>
            <a:ext cx="7905533" cy="4595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61301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2547696-19F3-4F04-9288-44F6DAE2D3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957" y="167343"/>
            <a:ext cx="8229600" cy="796950"/>
          </a:xfrm>
        </p:spPr>
        <p:txBody>
          <a:bodyPr/>
          <a:lstStyle/>
          <a:p>
            <a:r>
              <a:rPr lang="en-US" dirty="0"/>
              <a:t>Use Case Visualization (1)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03E7DB1-6F39-45D0-90EE-6B607AF2C4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0957" y="964293"/>
            <a:ext cx="8229600" cy="608934"/>
          </a:xfrm>
        </p:spPr>
        <p:txBody>
          <a:bodyPr/>
          <a:lstStyle/>
          <a:p>
            <a:pPr marL="0" indent="0">
              <a:buNone/>
            </a:pPr>
            <a:r>
              <a:rPr lang="en-US" sz="2800" b="1" dirty="0"/>
              <a:t>T</a:t>
            </a:r>
            <a:r>
              <a:rPr lang="en-US" sz="2400" b="1" dirty="0"/>
              <a:t>he Largest Vocabulary in Hip Hop</a:t>
            </a:r>
            <a:endParaRPr lang="en-US" sz="2800" b="1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004CFE7A-58D5-408C-B0F9-A4DCEEB747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484784"/>
            <a:ext cx="8229599" cy="524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74112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40A8567-FE2E-49E2-8358-14B280C1A6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274094"/>
            <a:ext cx="7886700" cy="994172"/>
          </a:xfrm>
        </p:spPr>
        <p:txBody>
          <a:bodyPr/>
          <a:lstStyle/>
          <a:p>
            <a:r>
              <a:rPr lang="en-US"/>
              <a:t>SOURCE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F96FA5D-52DD-4282-88E8-176524B530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3429000"/>
            <a:ext cx="7886700" cy="2308860"/>
          </a:xfrm>
        </p:spPr>
        <p:txBody>
          <a:bodyPr>
            <a:norm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40724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64F82CC-97A0-4FF1-A5F6-2D4D8B204B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Contoh</a:t>
            </a:r>
            <a:r>
              <a:rPr lang="en-US" dirty="0"/>
              <a:t> Source Code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xmlns="" id="{F49107D3-E025-4748-96EA-E6124D0419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99792" y="1417638"/>
            <a:ext cx="5987008" cy="2316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27428B32-7BE6-4C2B-A459-4EECCE75F6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9792" y="1844824"/>
            <a:ext cx="5987008" cy="28194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F8F0297A-78CF-402E-AB1C-E3E0BB3ADE35}"/>
              </a:ext>
            </a:extLst>
          </p:cNvPr>
          <p:cNvSpPr txBox="1"/>
          <p:nvPr/>
        </p:nvSpPr>
        <p:spPr>
          <a:xfrm>
            <a:off x="489579" y="1580601"/>
            <a:ext cx="201622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Install </a:t>
            </a:r>
            <a:r>
              <a:rPr lang="en-US" sz="2400" dirty="0" err="1"/>
              <a:t>nltk</a:t>
            </a:r>
            <a:r>
              <a:rPr lang="en-US" sz="2400" dirty="0"/>
              <a:t> agar </a:t>
            </a:r>
            <a:r>
              <a:rPr lang="en-US" sz="2400" dirty="0" err="1"/>
              <a:t>dapat</a:t>
            </a:r>
            <a:r>
              <a:rPr lang="en-US" sz="2400" dirty="0"/>
              <a:t> </a:t>
            </a:r>
            <a:r>
              <a:rPr lang="en-US" sz="2400" dirty="0" err="1"/>
              <a:t>melakukan</a:t>
            </a:r>
            <a:r>
              <a:rPr lang="en-US" sz="2400" dirty="0"/>
              <a:t> tokenize </a:t>
            </a:r>
            <a:r>
              <a:rPr lang="en-US" sz="2400" dirty="0" err="1"/>
              <a:t>terhadap</a:t>
            </a:r>
            <a:r>
              <a:rPr lang="en-US" sz="2400" dirty="0"/>
              <a:t> data yang </a:t>
            </a:r>
            <a:r>
              <a:rPr lang="en-US" sz="2400" dirty="0" err="1"/>
              <a:t>ditentukan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3316682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98369C5-12BF-4C87-9FDA-ECED548CE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954360"/>
          </a:xfrm>
        </p:spPr>
        <p:txBody>
          <a:bodyPr/>
          <a:lstStyle/>
          <a:p>
            <a:r>
              <a:rPr lang="en-US" dirty="0" err="1"/>
              <a:t>Contoh</a:t>
            </a:r>
            <a:r>
              <a:rPr lang="en-US" dirty="0"/>
              <a:t> Source Code (1)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xmlns="" id="{B2F2CCF3-3E45-4436-8508-D07A7F09B9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9821" y="1057598"/>
            <a:ext cx="8544357" cy="20113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FBBFE722-C25F-4889-AC54-C38F1151CD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763" y="3140968"/>
            <a:ext cx="8848725" cy="332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79151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085B21D-43E9-4478-A4A9-F5B1F9CD5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Contoh</a:t>
            </a:r>
            <a:r>
              <a:rPr lang="en-US" dirty="0"/>
              <a:t> Source Code (2)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xmlns="" id="{8F7FA53C-1A07-4D15-9161-88D5053A9C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438432"/>
            <a:ext cx="8421514" cy="213458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74BD8859-D7CF-4A1F-AA23-FBE1F4AA6B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1" y="4516069"/>
            <a:ext cx="8421513" cy="3832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A35C3CCB-4D16-490C-B7B8-A51CACC8D213}"/>
              </a:ext>
            </a:extLst>
          </p:cNvPr>
          <p:cNvSpPr txBox="1"/>
          <p:nvPr/>
        </p:nvSpPr>
        <p:spPr>
          <a:xfrm>
            <a:off x="431056" y="3955696"/>
            <a:ext cx="5144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mendapatkan</a:t>
            </a:r>
            <a:r>
              <a:rPr lang="en-US" dirty="0"/>
              <a:t> keyword </a:t>
            </a:r>
            <a:r>
              <a:rPr lang="en-US" dirty="0" err="1"/>
              <a:t>dari</a:t>
            </a:r>
            <a:r>
              <a:rPr lang="en-US" dirty="0"/>
              <a:t> data yang </a:t>
            </a:r>
            <a:r>
              <a:rPr lang="en-US" dirty="0" err="1"/>
              <a:t>tersedia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766225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2741D4C-0F08-444D-B8B6-B078B002D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Contoh</a:t>
            </a:r>
            <a:r>
              <a:rPr lang="en-US" dirty="0"/>
              <a:t> Source Code (3)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xmlns="" id="{A72EC079-0E09-4FE0-B1DE-968380323B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5229" y="2636912"/>
            <a:ext cx="8221572" cy="380647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584B45A6-A385-4FBC-BA41-C025F8690485}"/>
              </a:ext>
            </a:extLst>
          </p:cNvPr>
          <p:cNvSpPr txBox="1"/>
          <p:nvPr/>
        </p:nvSpPr>
        <p:spPr>
          <a:xfrm>
            <a:off x="465228" y="1447918"/>
            <a:ext cx="822157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Menggunakan</a:t>
            </a:r>
            <a:r>
              <a:rPr lang="en-US" sz="2000" dirty="0"/>
              <a:t> </a:t>
            </a:r>
            <a:r>
              <a:rPr lang="en-US" sz="2000" dirty="0" err="1"/>
              <a:t>fungsi</a:t>
            </a:r>
            <a:r>
              <a:rPr lang="en-US" sz="2000" dirty="0"/>
              <a:t> tokenizer </a:t>
            </a:r>
            <a:r>
              <a:rPr lang="en-US" sz="2000" dirty="0" err="1"/>
              <a:t>untuk</a:t>
            </a:r>
            <a:r>
              <a:rPr lang="en-US" sz="2000" dirty="0"/>
              <a:t> </a:t>
            </a:r>
            <a:r>
              <a:rPr lang="en-US" sz="2000" dirty="0" err="1"/>
              <a:t>mendapatkan</a:t>
            </a:r>
            <a:r>
              <a:rPr lang="en-US" sz="2000" dirty="0"/>
              <a:t> data yang </a:t>
            </a:r>
            <a:r>
              <a:rPr lang="en-US" sz="2000" dirty="0" err="1"/>
              <a:t>diinginkan</a:t>
            </a:r>
            <a:r>
              <a:rPr lang="en-US" sz="2000" dirty="0"/>
              <a:t> </a:t>
            </a:r>
            <a:r>
              <a:rPr lang="en-US" sz="2000" dirty="0" err="1"/>
              <a:t>kemudian</a:t>
            </a:r>
            <a:r>
              <a:rPr lang="en-US" sz="2000" dirty="0"/>
              <a:t> data </a:t>
            </a:r>
            <a:r>
              <a:rPr lang="en-US" sz="2000" dirty="0" err="1"/>
              <a:t>tersebut</a:t>
            </a:r>
            <a:r>
              <a:rPr lang="en-US" sz="2000" dirty="0"/>
              <a:t> </a:t>
            </a:r>
            <a:r>
              <a:rPr lang="en-US" sz="2000" dirty="0" err="1"/>
              <a:t>dimasukan</a:t>
            </a:r>
            <a:r>
              <a:rPr lang="en-US" sz="2000" dirty="0"/>
              <a:t> </a:t>
            </a:r>
            <a:r>
              <a:rPr lang="en-US" sz="2000" dirty="0" err="1"/>
              <a:t>ke</a:t>
            </a:r>
            <a:r>
              <a:rPr lang="en-US" sz="2000" dirty="0"/>
              <a:t> </a:t>
            </a:r>
            <a:r>
              <a:rPr lang="en-US" sz="2000" dirty="0" err="1"/>
              <a:t>dalam</a:t>
            </a:r>
            <a:r>
              <a:rPr lang="en-US" sz="2000" dirty="0"/>
              <a:t> </a:t>
            </a:r>
            <a:r>
              <a:rPr lang="en-US" sz="2000" dirty="0" err="1"/>
              <a:t>tabel</a:t>
            </a:r>
            <a:r>
              <a:rPr lang="en-US" sz="2000" dirty="0"/>
              <a:t> </a:t>
            </a:r>
            <a:r>
              <a:rPr lang="en-US" sz="2000" dirty="0" err="1"/>
              <a:t>dengan</a:t>
            </a:r>
            <a:r>
              <a:rPr lang="en-US" sz="2000" dirty="0"/>
              <a:t> </a:t>
            </a:r>
            <a:r>
              <a:rPr lang="en-US" sz="2000" dirty="0" err="1"/>
              <a:t>kolom</a:t>
            </a:r>
            <a:r>
              <a:rPr lang="en-US" sz="2000" dirty="0"/>
              <a:t> yang </a:t>
            </a:r>
            <a:r>
              <a:rPr lang="en-US" sz="2000" dirty="0" err="1"/>
              <a:t>didefinisikan</a:t>
            </a:r>
            <a:r>
              <a:rPr lang="en-US" sz="2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8879496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AA654ED-7F4A-43B8-8EE9-FE74A9C79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856" y="274638"/>
            <a:ext cx="8229600" cy="1143000"/>
          </a:xfrm>
        </p:spPr>
        <p:txBody>
          <a:bodyPr/>
          <a:lstStyle/>
          <a:p>
            <a:r>
              <a:rPr lang="en-US" dirty="0" err="1"/>
              <a:t>Contoh</a:t>
            </a:r>
            <a:r>
              <a:rPr lang="en-US" dirty="0"/>
              <a:t> Source Code (4)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xmlns="" id="{77C72D1A-5544-4517-85B4-2C80D13704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3579" y="3172187"/>
            <a:ext cx="8576153" cy="86409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7C3F46A5-C1C4-439B-92F6-3533F99875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024" y="4437112"/>
            <a:ext cx="8675951" cy="25355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EFB192C5-36D8-4AAD-8FD4-7BDA2E0F50F3}"/>
              </a:ext>
            </a:extLst>
          </p:cNvPr>
          <p:cNvSpPr txBox="1"/>
          <p:nvPr/>
        </p:nvSpPr>
        <p:spPr>
          <a:xfrm>
            <a:off x="273578" y="1906721"/>
            <a:ext cx="840287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Memanggil</a:t>
            </a:r>
            <a:r>
              <a:rPr lang="en-US" sz="2000" dirty="0"/>
              <a:t> </a:t>
            </a:r>
            <a:r>
              <a:rPr lang="en-US" sz="2000" dirty="0" err="1"/>
              <a:t>kembali</a:t>
            </a:r>
            <a:r>
              <a:rPr lang="en-US" sz="2000" dirty="0"/>
              <a:t> </a:t>
            </a:r>
            <a:r>
              <a:rPr lang="en-US" sz="2000" dirty="0" err="1"/>
              <a:t>tabel</a:t>
            </a:r>
            <a:r>
              <a:rPr lang="en-US" sz="2000" dirty="0"/>
              <a:t> yang </a:t>
            </a:r>
            <a:r>
              <a:rPr lang="en-US" sz="2000" dirty="0" err="1"/>
              <a:t>tedapat</a:t>
            </a:r>
            <a:r>
              <a:rPr lang="en-US" sz="2000" dirty="0"/>
              <a:t> pada csv (</a:t>
            </a:r>
            <a:r>
              <a:rPr lang="en-US" sz="2000" dirty="0">
                <a:hlinkClick r:id="rId4"/>
              </a:rPr>
              <a:t>https://github.com/urgedata/pythondata/blob/master/examples/tocsv.csv</a:t>
            </a:r>
            <a:r>
              <a:rPr lang="en-US" sz="2000" dirty="0"/>
              <a:t>) </a:t>
            </a:r>
            <a:r>
              <a:rPr lang="en-US" sz="2000" dirty="0" err="1"/>
              <a:t>dengan</a:t>
            </a:r>
            <a:r>
              <a:rPr lang="en-US" sz="2000" dirty="0"/>
              <a:t> </a:t>
            </a:r>
            <a:r>
              <a:rPr lang="en-US" sz="2000" dirty="0" err="1"/>
              <a:t>kolom</a:t>
            </a:r>
            <a:r>
              <a:rPr lang="en-US" sz="2000" dirty="0"/>
              <a:t> yang </a:t>
            </a:r>
            <a:r>
              <a:rPr lang="en-US" sz="2000" dirty="0" err="1"/>
              <a:t>ditentukan</a:t>
            </a:r>
            <a:r>
              <a:rPr lang="en-US" sz="2000" dirty="0"/>
              <a:t> </a:t>
            </a:r>
            <a:r>
              <a:rPr lang="en-US" sz="2000" dirty="0" err="1"/>
              <a:t>kemudian</a:t>
            </a:r>
            <a:r>
              <a:rPr lang="en-US" sz="2000" dirty="0"/>
              <a:t> </a:t>
            </a:r>
            <a:r>
              <a:rPr lang="en-US" sz="2000" dirty="0" err="1"/>
              <a:t>mengubah</a:t>
            </a:r>
            <a:r>
              <a:rPr lang="en-US" sz="2000" dirty="0"/>
              <a:t> </a:t>
            </a:r>
            <a:r>
              <a:rPr lang="en-US" sz="2000" dirty="0" err="1"/>
              <a:t>nama</a:t>
            </a:r>
            <a:r>
              <a:rPr lang="en-US" sz="2000" dirty="0"/>
              <a:t> </a:t>
            </a:r>
            <a:r>
              <a:rPr lang="en-US" sz="2000" dirty="0" err="1"/>
              <a:t>kolom</a:t>
            </a:r>
            <a:r>
              <a:rPr lang="en-US" sz="2000" dirty="0"/>
              <a:t> </a:t>
            </a:r>
            <a:r>
              <a:rPr lang="en-US" sz="2000" dirty="0" err="1"/>
              <a:t>tersebut</a:t>
            </a:r>
            <a:r>
              <a:rPr lang="en-US" sz="2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1682182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3A2645D-8CED-48D5-9566-583272A0D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Contoh</a:t>
            </a:r>
            <a:r>
              <a:rPr lang="en-US" dirty="0"/>
              <a:t> Source Code (5)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xmlns="" id="{4F3EDCC7-A9F2-458F-B8B0-67A41395B1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1520" y="2482442"/>
            <a:ext cx="8435280" cy="36004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C604C86B-CD20-4071-A005-C3DCFBA895F8}"/>
              </a:ext>
            </a:extLst>
          </p:cNvPr>
          <p:cNvSpPr txBox="1"/>
          <p:nvPr/>
        </p:nvSpPr>
        <p:spPr>
          <a:xfrm>
            <a:off x="244799" y="1596097"/>
            <a:ext cx="8229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Melakukan</a:t>
            </a:r>
            <a:r>
              <a:rPr lang="en-US" sz="2000" dirty="0"/>
              <a:t> tokenize dan </a:t>
            </a:r>
            <a:r>
              <a:rPr lang="en-US" sz="2000" dirty="0" err="1"/>
              <a:t>melakukan</a:t>
            </a:r>
            <a:r>
              <a:rPr lang="en-US" sz="2000" dirty="0"/>
              <a:t> </a:t>
            </a:r>
            <a:r>
              <a:rPr lang="en-US" sz="2000" dirty="0" err="1"/>
              <a:t>penhitungan</a:t>
            </a:r>
            <a:r>
              <a:rPr lang="en-US" sz="2000" dirty="0"/>
              <a:t> kata </a:t>
            </a:r>
            <a:r>
              <a:rPr lang="en-US" sz="2000" dirty="0" err="1"/>
              <a:t>dengan</a:t>
            </a:r>
            <a:r>
              <a:rPr lang="en-US" sz="2000" dirty="0"/>
              <a:t> </a:t>
            </a:r>
            <a:r>
              <a:rPr lang="en-US" sz="2000" dirty="0" err="1"/>
              <a:t>menggunakan</a:t>
            </a:r>
            <a:r>
              <a:rPr lang="en-US" sz="2000" dirty="0"/>
              <a:t> </a:t>
            </a:r>
            <a:r>
              <a:rPr lang="en-US" sz="2000" dirty="0" err="1"/>
              <a:t>fungsi</a:t>
            </a:r>
            <a:r>
              <a:rPr lang="en-US" sz="2000" dirty="0"/>
              <a:t> </a:t>
            </a:r>
            <a:r>
              <a:rPr lang="en-US" sz="2000" dirty="0" err="1"/>
              <a:t>build_article_df</a:t>
            </a:r>
            <a:endParaRPr lang="en-US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7F3F6FAC-3D50-42BB-AD63-4A4C13D0A8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799" y="4318928"/>
            <a:ext cx="8575673" cy="106791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849D0969-DE02-4E52-BF4C-8BDD5EB4C84B}"/>
              </a:ext>
            </a:extLst>
          </p:cNvPr>
          <p:cNvSpPr txBox="1"/>
          <p:nvPr/>
        </p:nvSpPr>
        <p:spPr>
          <a:xfrm>
            <a:off x="244799" y="3429000"/>
            <a:ext cx="76468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Memisahkan</a:t>
            </a:r>
            <a:r>
              <a:rPr lang="en-US" sz="2000" dirty="0"/>
              <a:t> keyword </a:t>
            </a:r>
            <a:r>
              <a:rPr lang="en-US" sz="2000" dirty="0" err="1"/>
              <a:t>terhadap</a:t>
            </a:r>
            <a:r>
              <a:rPr lang="en-US" sz="2000" dirty="0"/>
              <a:t> keyword yang lain </a:t>
            </a:r>
            <a:r>
              <a:rPr lang="en-US" sz="2000" dirty="0" err="1"/>
              <a:t>untuk</a:t>
            </a:r>
            <a:r>
              <a:rPr lang="en-US" sz="2000" dirty="0"/>
              <a:t> </a:t>
            </a:r>
            <a:r>
              <a:rPr lang="en-US" sz="2000" dirty="0" err="1"/>
              <a:t>setiap</a:t>
            </a:r>
            <a:r>
              <a:rPr lang="en-US" sz="2000" dirty="0"/>
              <a:t> </a:t>
            </a:r>
            <a:r>
              <a:rPr lang="en-US" sz="2000" dirty="0" err="1"/>
              <a:t>barisnya</a:t>
            </a:r>
            <a:r>
              <a:rPr lang="en-US" sz="2000" dirty="0"/>
              <a:t> </a:t>
            </a:r>
            <a:r>
              <a:rPr lang="en-US" sz="2000" dirty="0" err="1"/>
              <a:t>sehingga</a:t>
            </a:r>
            <a:r>
              <a:rPr lang="en-US" sz="2000" dirty="0"/>
              <a:t> </a:t>
            </a:r>
            <a:r>
              <a:rPr lang="en-US" sz="2000" dirty="0" err="1"/>
              <a:t>setiap</a:t>
            </a:r>
            <a:r>
              <a:rPr lang="en-US" sz="2000" dirty="0"/>
              <a:t> </a:t>
            </a:r>
            <a:r>
              <a:rPr lang="en-US" sz="2000" dirty="0" err="1"/>
              <a:t>baris</a:t>
            </a:r>
            <a:r>
              <a:rPr lang="en-US" sz="2000" dirty="0"/>
              <a:t> </a:t>
            </a:r>
            <a:r>
              <a:rPr lang="en-US" sz="2000" dirty="0" err="1"/>
              <a:t>hanya</a:t>
            </a:r>
            <a:r>
              <a:rPr lang="en-US" sz="2000" dirty="0"/>
              <a:t> </a:t>
            </a:r>
            <a:r>
              <a:rPr lang="en-US" sz="2000" dirty="0" err="1"/>
              <a:t>terdiri</a:t>
            </a:r>
            <a:r>
              <a:rPr lang="en-US" sz="2000" dirty="0"/>
              <a:t> </a:t>
            </a:r>
            <a:r>
              <a:rPr lang="en-US" sz="2000" dirty="0" err="1"/>
              <a:t>dari</a:t>
            </a:r>
            <a:r>
              <a:rPr lang="en-US" sz="2000" dirty="0"/>
              <a:t> </a:t>
            </a:r>
            <a:r>
              <a:rPr lang="en-US" sz="2000" dirty="0" err="1"/>
              <a:t>satu</a:t>
            </a:r>
            <a:r>
              <a:rPr lang="en-US" sz="2000" dirty="0"/>
              <a:t> keyword</a:t>
            </a:r>
          </a:p>
        </p:txBody>
      </p:sp>
    </p:spTree>
    <p:extLst>
      <p:ext uri="{BB962C8B-B14F-4D97-AF65-F5344CB8AC3E}">
        <p14:creationId xmlns:p14="http://schemas.microsoft.com/office/powerpoint/2010/main" val="331668109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56591CA-7969-43D5-BA2E-33DBE0E5CA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Contoh</a:t>
            </a:r>
            <a:r>
              <a:rPr lang="en-US" dirty="0"/>
              <a:t> Source Code (6)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xmlns="" id="{54E7FFC6-CA7A-429D-A75B-2F7F0E4031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5516" y="2405967"/>
            <a:ext cx="8712968" cy="283473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BF7BD7E2-A69A-4D78-8887-4D5B0AD3D8D2}"/>
              </a:ext>
            </a:extLst>
          </p:cNvPr>
          <p:cNvSpPr txBox="1"/>
          <p:nvPr/>
        </p:nvSpPr>
        <p:spPr>
          <a:xfrm>
            <a:off x="457200" y="1411143"/>
            <a:ext cx="8229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Membentuk</a:t>
            </a:r>
            <a:r>
              <a:rPr lang="en-US" sz="2000" dirty="0"/>
              <a:t> </a:t>
            </a:r>
            <a:r>
              <a:rPr lang="en-US" sz="2000" dirty="0" err="1"/>
              <a:t>matriks</a:t>
            </a:r>
            <a:r>
              <a:rPr lang="en-US" sz="2000" dirty="0"/>
              <a:t> yang </a:t>
            </a:r>
            <a:r>
              <a:rPr lang="en-US" sz="2000" dirty="0" err="1"/>
              <a:t>berisi</a:t>
            </a:r>
            <a:r>
              <a:rPr lang="en-US" sz="2000" dirty="0"/>
              <a:t> </a:t>
            </a:r>
            <a:r>
              <a:rPr lang="en-US" sz="2000" dirty="0" err="1"/>
              <a:t>frekuensi</a:t>
            </a:r>
            <a:r>
              <a:rPr lang="en-US" sz="2000" dirty="0"/>
              <a:t> </a:t>
            </a:r>
            <a:r>
              <a:rPr lang="en-US" sz="2000" dirty="0" err="1"/>
              <a:t>dari</a:t>
            </a:r>
            <a:r>
              <a:rPr lang="en-US" sz="2000" dirty="0"/>
              <a:t> </a:t>
            </a:r>
            <a:r>
              <a:rPr lang="en-US" sz="2000" dirty="0" err="1"/>
              <a:t>setiap</a:t>
            </a:r>
            <a:r>
              <a:rPr lang="en-US" sz="2000" dirty="0"/>
              <a:t> kata yang </a:t>
            </a:r>
            <a:r>
              <a:rPr lang="en-US" sz="2000" dirty="0" err="1"/>
              <a:t>muncul</a:t>
            </a:r>
            <a:r>
              <a:rPr lang="en-US" sz="2000" dirty="0"/>
              <a:t> pada data dan </a:t>
            </a:r>
            <a:r>
              <a:rPr lang="en-US" sz="2000" dirty="0" err="1"/>
              <a:t>didapatkan</a:t>
            </a:r>
            <a:r>
              <a:rPr lang="en-US" sz="2000" dirty="0"/>
              <a:t> 3  kata yang </a:t>
            </a:r>
            <a:r>
              <a:rPr lang="en-US" sz="2000" dirty="0" err="1"/>
              <a:t>sering</a:t>
            </a:r>
            <a:r>
              <a:rPr lang="en-US" sz="2000" dirty="0"/>
              <a:t> </a:t>
            </a:r>
            <a:r>
              <a:rPr lang="en-US" sz="2000" dirty="0" err="1"/>
              <a:t>muncul</a:t>
            </a:r>
            <a:r>
              <a:rPr lang="en-US" sz="2000" dirty="0"/>
              <a:t> yang </a:t>
            </a:r>
            <a:r>
              <a:rPr lang="en-US" sz="2000" dirty="0" err="1"/>
              <a:t>dijadikan</a:t>
            </a:r>
            <a:r>
              <a:rPr lang="en-US" sz="2000" dirty="0"/>
              <a:t> </a:t>
            </a:r>
            <a:r>
              <a:rPr lang="en-US" sz="2000" dirty="0" err="1"/>
              <a:t>sebagai</a:t>
            </a:r>
            <a:r>
              <a:rPr lang="en-US" sz="2000" dirty="0"/>
              <a:t> keyword</a:t>
            </a:r>
          </a:p>
        </p:txBody>
      </p:sp>
    </p:spTree>
    <p:extLst>
      <p:ext uri="{BB962C8B-B14F-4D97-AF65-F5344CB8AC3E}">
        <p14:creationId xmlns:p14="http://schemas.microsoft.com/office/powerpoint/2010/main" val="38393957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61F31A5-5CD2-4BA5-93AB-C0F3346864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99392"/>
            <a:ext cx="8229600" cy="810344"/>
          </a:xfrm>
        </p:spPr>
        <p:txBody>
          <a:bodyPr/>
          <a:lstStyle/>
          <a:p>
            <a:r>
              <a:rPr lang="en-US" dirty="0" err="1"/>
              <a:t>Contoh</a:t>
            </a:r>
            <a:r>
              <a:rPr lang="en-US" dirty="0"/>
              <a:t> Text Analysis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26CF90BF-B525-4373-B4BA-E4FCF887B8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896" y="1340768"/>
            <a:ext cx="7905750" cy="5124450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4162607B-E77A-42D0-858B-FAEAF5EF0F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971" y="659829"/>
            <a:ext cx="8229600" cy="536923"/>
          </a:xfrm>
        </p:spPr>
        <p:txBody>
          <a:bodyPr>
            <a:normAutofit/>
          </a:bodyPr>
          <a:lstStyle/>
          <a:p>
            <a:r>
              <a:rPr lang="en-US" dirty="0" err="1"/>
              <a:t>Dokumen</a:t>
            </a:r>
            <a:r>
              <a:rPr lang="en-US" dirty="0"/>
              <a:t> yang </a:t>
            </a:r>
            <a:r>
              <a:rPr lang="en-US" dirty="0" err="1"/>
              <a:t>akan</a:t>
            </a:r>
            <a:r>
              <a:rPr lang="en-US" dirty="0"/>
              <a:t> di </a:t>
            </a:r>
            <a:r>
              <a:rPr lang="en-US" dirty="0" err="1"/>
              <a:t>analisis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811411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D7F4F8C-82A1-451B-B2A0-5441B2CCA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Contoh</a:t>
            </a:r>
            <a:r>
              <a:rPr lang="en-US" dirty="0"/>
              <a:t> Source Code (6)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1079A360-068C-4E6E-B358-99622C86CB97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57200" y="1600200"/>
            <a:ext cx="8229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2000" dirty="0" err="1"/>
              <a:t>Menyimpan</a:t>
            </a:r>
            <a:r>
              <a:rPr lang="en-US" sz="2000" dirty="0"/>
              <a:t> </a:t>
            </a:r>
            <a:r>
              <a:rPr lang="en-US" sz="2000" dirty="0" err="1"/>
              <a:t>dataframe</a:t>
            </a:r>
            <a:r>
              <a:rPr lang="en-US" sz="2000" dirty="0"/>
              <a:t> </a:t>
            </a:r>
            <a:r>
              <a:rPr lang="en-US" sz="2000" dirty="0" err="1"/>
              <a:t>matriks</a:t>
            </a:r>
            <a:r>
              <a:rPr lang="en-US" sz="2000" dirty="0"/>
              <a:t> (</a:t>
            </a:r>
            <a:r>
              <a:rPr lang="en-US" sz="2000" dirty="0">
                <a:hlinkClick r:id="rId2"/>
              </a:rPr>
              <a:t>https://github.com/urgedata/pythondata/blob/master/Text%20Analytics/out/ericbrown_co-occurancy_matrix.csv</a:t>
            </a:r>
            <a:r>
              <a:rPr lang="en-US" sz="2000" dirty="0"/>
              <a:t>) </a:t>
            </a:r>
            <a:r>
              <a:rPr lang="en-US" sz="2000" dirty="0" err="1"/>
              <a:t>menjadi</a:t>
            </a:r>
            <a:r>
              <a:rPr lang="en-US" sz="2000" dirty="0"/>
              <a:t> file CSV yang </a:t>
            </a:r>
            <a:r>
              <a:rPr lang="en-US" sz="2000" dirty="0" err="1"/>
              <a:t>dapat</a:t>
            </a:r>
            <a:r>
              <a:rPr lang="en-US" sz="2000" dirty="0"/>
              <a:t> </a:t>
            </a:r>
            <a:r>
              <a:rPr lang="en-US" sz="2000" dirty="0" err="1"/>
              <a:t>digunakan</a:t>
            </a:r>
            <a:r>
              <a:rPr lang="en-US" sz="2000" dirty="0"/>
              <a:t> </a:t>
            </a:r>
            <a:r>
              <a:rPr lang="en-US" sz="2000" dirty="0" err="1"/>
              <a:t>untuk</a:t>
            </a:r>
            <a:r>
              <a:rPr lang="en-US" sz="2000" dirty="0"/>
              <a:t> </a:t>
            </a:r>
            <a:r>
              <a:rPr lang="en-US" sz="2000" dirty="0" err="1"/>
              <a:t>memvisualisasikan</a:t>
            </a:r>
            <a:r>
              <a:rPr lang="en-US" sz="2000" dirty="0"/>
              <a:t> </a:t>
            </a:r>
            <a:r>
              <a:rPr lang="en-US" sz="2000" dirty="0" err="1"/>
              <a:t>menjadi</a:t>
            </a:r>
            <a:r>
              <a:rPr lang="en-US" sz="2000" dirty="0"/>
              <a:t> </a:t>
            </a:r>
            <a:r>
              <a:rPr lang="en-US" sz="2000" dirty="0" err="1"/>
              <a:t>bentuk</a:t>
            </a:r>
            <a:r>
              <a:rPr lang="en-US" sz="2000" dirty="0"/>
              <a:t> graph </a:t>
            </a:r>
            <a:r>
              <a:rPr lang="en-US" sz="2000" dirty="0" err="1"/>
              <a:t>melalui</a:t>
            </a:r>
            <a:r>
              <a:rPr lang="en-US" sz="2000" dirty="0"/>
              <a:t> software </a:t>
            </a:r>
            <a:r>
              <a:rPr lang="en-US" sz="2000" dirty="0" err="1"/>
              <a:t>Gephi</a:t>
            </a:r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8AA03B1F-EAE0-4D70-9433-982E3E9A39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032" y="3140968"/>
            <a:ext cx="8712968" cy="376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42211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08CE576-A6A9-4F8E-8053-FCACE9883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Hasil </a:t>
            </a:r>
            <a:r>
              <a:rPr lang="en-US" dirty="0" err="1"/>
              <a:t>Visualisasi</a:t>
            </a:r>
            <a:r>
              <a:rPr lang="en-US" dirty="0"/>
              <a:t> </a:t>
            </a:r>
            <a:r>
              <a:rPr lang="en-US" dirty="0" err="1"/>
              <a:t>berupa</a:t>
            </a:r>
            <a:r>
              <a:rPr lang="en-US" dirty="0"/>
              <a:t> Graph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xmlns="" id="{C74C1FC9-3C2C-4534-B14F-98290E2AF6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88734" y="1392988"/>
            <a:ext cx="5566531" cy="5364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07076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E300942-87E2-4029-84B0-FE1897E7E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Hasil </a:t>
            </a:r>
            <a:r>
              <a:rPr lang="en-US" dirty="0" err="1"/>
              <a:t>Visualisasi</a:t>
            </a:r>
            <a:r>
              <a:rPr lang="en-US" dirty="0"/>
              <a:t> </a:t>
            </a:r>
            <a:r>
              <a:rPr lang="en-US" dirty="0" err="1"/>
              <a:t>berupa</a:t>
            </a:r>
            <a:r>
              <a:rPr lang="en-US" dirty="0"/>
              <a:t> Graph (1)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xmlns="" id="{D8F32ADB-5FB3-4316-B51E-C83895EFAE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06806" y="1546141"/>
            <a:ext cx="5530387" cy="5298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49182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D" dirty="0" err="1"/>
              <a:t>Tugas</a:t>
            </a:r>
            <a:r>
              <a:rPr lang="en-ID" dirty="0"/>
              <a:t> – </a:t>
            </a:r>
            <a:r>
              <a:rPr lang="en-ID" dirty="0" err="1"/>
              <a:t>Persiapan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pertemuan</a:t>
            </a:r>
            <a:r>
              <a:rPr lang="en-ID" dirty="0"/>
              <a:t> </a:t>
            </a:r>
            <a:r>
              <a:rPr lang="en-ID" dirty="0" err="1"/>
              <a:t>selanjutnya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D" dirty="0" err="1"/>
              <a:t>Ambil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PPT </a:t>
            </a:r>
            <a:r>
              <a:rPr lang="en-ID" dirty="0" err="1"/>
              <a:t>pertemuan</a:t>
            </a:r>
            <a:r>
              <a:rPr lang="en-ID" dirty="0"/>
              <a:t> </a:t>
            </a:r>
            <a:r>
              <a:rPr lang="en-ID" dirty="0" err="1"/>
              <a:t>selanjutnya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548994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 err="1"/>
              <a:t>Referensi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d-ID" dirty="0" err="1"/>
              <a:t>Basics</a:t>
            </a:r>
            <a:r>
              <a:rPr lang="id-ID" dirty="0"/>
              <a:t> </a:t>
            </a:r>
            <a:r>
              <a:rPr lang="id-ID" dirty="0" err="1"/>
              <a:t>of</a:t>
            </a:r>
            <a:r>
              <a:rPr lang="id-ID" dirty="0"/>
              <a:t> </a:t>
            </a:r>
            <a:r>
              <a:rPr lang="id-ID" dirty="0" err="1"/>
              <a:t>Text</a:t>
            </a:r>
            <a:r>
              <a:rPr lang="id-ID" dirty="0"/>
              <a:t> </a:t>
            </a:r>
            <a:r>
              <a:rPr lang="id-ID" dirty="0" err="1"/>
              <a:t>Analysis</a:t>
            </a:r>
            <a:r>
              <a:rPr lang="id-ID" dirty="0"/>
              <a:t> &amp; </a:t>
            </a:r>
            <a:r>
              <a:rPr lang="id-ID" dirty="0" err="1"/>
              <a:t>Visualization</a:t>
            </a:r>
            <a:endParaRPr lang="en-ID" u="sng" dirty="0">
              <a:hlinkClick r:id="rId2"/>
            </a:endParaRPr>
          </a:p>
          <a:p>
            <a:r>
              <a:rPr lang="id-ID" u="sng" dirty="0">
                <a:hlinkClick r:id="rId2"/>
              </a:rPr>
              <a:t>https://datascienceplus.com/</a:t>
            </a:r>
            <a:r>
              <a:rPr lang="id-ID" u="sng">
                <a:hlinkClick r:id="rId2"/>
              </a:rPr>
              <a:t>visualize-market-basket-analysis-in-r/</a:t>
            </a:r>
            <a:endParaRPr lang="en-US">
              <a:hlinkClick r:id="rId3"/>
            </a:endParaRPr>
          </a:p>
          <a:p>
            <a:r>
              <a:rPr lang="en-US" dirty="0">
                <a:hlinkClick r:id="rId3"/>
              </a:rPr>
              <a:t>http://vallandingham.me/textvis-talk/</a:t>
            </a:r>
            <a:endParaRPr lang="en-US" dirty="0"/>
          </a:p>
          <a:p>
            <a:r>
              <a:rPr lang="en-US" dirty="0">
                <a:hlinkClick r:id="rId4"/>
              </a:rPr>
              <a:t>https://speakerdeck.com/iros/text-analysis-and-visualization</a:t>
            </a:r>
            <a:endParaRPr lang="en-ID" u="sng" dirty="0">
              <a:hlinkClick r:id="rId2"/>
            </a:endParaRPr>
          </a:p>
          <a:p>
            <a:r>
              <a:rPr lang="en-US" dirty="0">
                <a:hlinkClick r:id="rId5"/>
              </a:rPr>
              <a:t>https://pythondata.com/text-analytics-visualization/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984233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xmlns="" id="{088EDB95-D57D-43D6-839D-F21AFB3EFF2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22" r="2424"/>
          <a:stretch/>
        </p:blipFill>
        <p:spPr>
          <a:xfrm>
            <a:off x="4195051" y="0"/>
            <a:ext cx="5061527" cy="68580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xmlns="" id="{539FCA66-5646-4B0E-8DAB-6A9D8EC1C265}"/>
              </a:ext>
            </a:extLst>
          </p:cNvPr>
          <p:cNvGrpSpPr/>
          <p:nvPr/>
        </p:nvGrpSpPr>
        <p:grpSpPr>
          <a:xfrm>
            <a:off x="479456" y="3027641"/>
            <a:ext cx="2716277" cy="1073283"/>
            <a:chOff x="2206243" y="3959676"/>
            <a:chExt cx="2716277" cy="1073283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xmlns="" id="{5C0680D9-1347-439D-B54E-62825519D7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11537" y="4518056"/>
              <a:ext cx="187746" cy="187746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xmlns="" id="{A4A983BD-FDF3-467D-B6FC-5262B278349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11537" y="4066816"/>
              <a:ext cx="187746" cy="187746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xmlns="" id="{974C9ED1-F614-40B7-B987-364331AEA7A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11537" y="4292436"/>
              <a:ext cx="187746" cy="187746"/>
            </a:xfrm>
            <a:prstGeom prst="rect">
              <a:avLst/>
            </a:prstGeom>
          </p:spPr>
        </p:pic>
        <p:sp>
          <p:nvSpPr>
            <p:cNvPr id="10" name="Title 1">
              <a:extLst>
                <a:ext uri="{FF2B5EF4-FFF2-40B4-BE49-F238E27FC236}">
                  <a16:creationId xmlns:a16="http://schemas.microsoft.com/office/drawing/2014/main" xmlns="" id="{1D067117-5FDC-4612-B064-B663709B1833}"/>
                </a:ext>
              </a:extLst>
            </p:cNvPr>
            <p:cNvSpPr txBox="1">
              <a:spLocks/>
            </p:cNvSpPr>
            <p:nvPr/>
          </p:nvSpPr>
          <p:spPr>
            <a:xfrm>
              <a:off x="2424490" y="3959676"/>
              <a:ext cx="1993143" cy="37841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fontAlgn="base"/>
              <a:r>
                <a:rPr lang="en-US" sz="1400" dirty="0" err="1">
                  <a:solidFill>
                    <a:schemeClr val="accent1">
                      <a:lumMod val="50000"/>
                    </a:schemeClr>
                  </a:solidFill>
                  <a:latin typeface="HP Simplified" panose="020B0606020204020204" pitchFamily="34" charset="0"/>
                </a:rPr>
                <a:t>digitalent.kominfo</a:t>
              </a:r>
              <a:endParaRPr lang="en-US" sz="700" dirty="0">
                <a:solidFill>
                  <a:schemeClr val="accent1">
                    <a:lumMod val="50000"/>
                  </a:schemeClr>
                </a:solidFill>
                <a:latin typeface="HP Simplified" panose="020B0606020204020204" pitchFamily="34" charset="0"/>
              </a:endParaRPr>
            </a:p>
          </p:txBody>
        </p:sp>
        <p:sp>
          <p:nvSpPr>
            <p:cNvPr id="11" name="Title 1">
              <a:extLst>
                <a:ext uri="{FF2B5EF4-FFF2-40B4-BE49-F238E27FC236}">
                  <a16:creationId xmlns:a16="http://schemas.microsoft.com/office/drawing/2014/main" xmlns="" id="{1836F539-354E-46E3-8616-C5F4B6531B84}"/>
                </a:ext>
              </a:extLst>
            </p:cNvPr>
            <p:cNvSpPr txBox="1">
              <a:spLocks/>
            </p:cNvSpPr>
            <p:nvPr/>
          </p:nvSpPr>
          <p:spPr>
            <a:xfrm>
              <a:off x="2424490" y="4187630"/>
              <a:ext cx="1993143" cy="37841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fontAlgn="base"/>
              <a:r>
                <a:rPr lang="en-US" sz="1400" dirty="0" err="1">
                  <a:solidFill>
                    <a:schemeClr val="accent1">
                      <a:lumMod val="50000"/>
                    </a:schemeClr>
                  </a:solidFill>
                  <a:latin typeface="HP Simplified" panose="020B0606020204020204" pitchFamily="34" charset="0"/>
                </a:rPr>
                <a:t>digitalent.kominfo</a:t>
              </a:r>
              <a:endParaRPr lang="en-US" sz="700" dirty="0">
                <a:solidFill>
                  <a:schemeClr val="accent1">
                    <a:lumMod val="50000"/>
                  </a:schemeClr>
                </a:solidFill>
                <a:latin typeface="HP Simplified" panose="020B0606020204020204" pitchFamily="34" charset="0"/>
              </a:endParaRPr>
            </a:p>
          </p:txBody>
        </p:sp>
        <p:sp>
          <p:nvSpPr>
            <p:cNvPr id="12" name="Title 1">
              <a:extLst>
                <a:ext uri="{FF2B5EF4-FFF2-40B4-BE49-F238E27FC236}">
                  <a16:creationId xmlns:a16="http://schemas.microsoft.com/office/drawing/2014/main" xmlns="" id="{01C47935-32DD-4412-BB89-98F47C0CF21E}"/>
                </a:ext>
              </a:extLst>
            </p:cNvPr>
            <p:cNvSpPr txBox="1">
              <a:spLocks/>
            </p:cNvSpPr>
            <p:nvPr/>
          </p:nvSpPr>
          <p:spPr>
            <a:xfrm>
              <a:off x="2424490" y="4422719"/>
              <a:ext cx="1993143" cy="37841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fontAlgn="base"/>
              <a:r>
                <a:rPr lang="en-US" sz="1400" dirty="0" err="1">
                  <a:solidFill>
                    <a:schemeClr val="accent1">
                      <a:lumMod val="50000"/>
                    </a:schemeClr>
                  </a:solidFill>
                  <a:latin typeface="HP Simplified" panose="020B0606020204020204" pitchFamily="34" charset="0"/>
                </a:rPr>
                <a:t>DTS_kominfo</a:t>
              </a:r>
              <a:endParaRPr lang="en-US" sz="700" dirty="0">
                <a:solidFill>
                  <a:schemeClr val="accent1">
                    <a:lumMod val="50000"/>
                  </a:schemeClr>
                </a:solidFill>
                <a:latin typeface="HP Simplified" panose="020B0606020204020204" pitchFamily="34" charset="0"/>
              </a:endParaRP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xmlns="" id="{CDCACA51-C325-4023-9C88-859ACDFAD9D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06243" y="4743676"/>
              <a:ext cx="193040" cy="193040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xmlns="" id="{AB5299A3-9580-4C35-8ACF-51B39D383A60}"/>
                </a:ext>
              </a:extLst>
            </p:cNvPr>
            <p:cNvSpPr txBox="1">
              <a:spLocks/>
            </p:cNvSpPr>
            <p:nvPr/>
          </p:nvSpPr>
          <p:spPr>
            <a:xfrm>
              <a:off x="2424490" y="4654540"/>
              <a:ext cx="2498030" cy="37841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fontAlgn="base"/>
              <a:r>
                <a:rPr lang="en-US" sz="1400" dirty="0">
                  <a:solidFill>
                    <a:schemeClr val="accent1">
                      <a:lumMod val="50000"/>
                    </a:schemeClr>
                  </a:solidFill>
                  <a:latin typeface="HP Simplified" panose="020B0606020204020204" pitchFamily="34" charset="0"/>
                </a:rPr>
                <a:t>Digital Talent Scholarship 2019</a:t>
              </a:r>
              <a:endParaRPr lang="en-US" sz="700" dirty="0">
                <a:solidFill>
                  <a:schemeClr val="accent1">
                    <a:lumMod val="50000"/>
                  </a:schemeClr>
                </a:solidFill>
                <a:latin typeface="HP Simplified" panose="020B0606020204020204" pitchFamily="34" charset="0"/>
              </a:endParaRPr>
            </a:p>
          </p:txBody>
        </p:sp>
      </p:grpSp>
      <p:sp>
        <p:nvSpPr>
          <p:cNvPr id="15" name="Title 1">
            <a:extLst>
              <a:ext uri="{FF2B5EF4-FFF2-40B4-BE49-F238E27FC236}">
                <a16:creationId xmlns:a16="http://schemas.microsoft.com/office/drawing/2014/main" xmlns="" id="{15B4ECB2-1EA2-45BD-A1C4-83B0C6BDA2C2}"/>
              </a:ext>
            </a:extLst>
          </p:cNvPr>
          <p:cNvSpPr txBox="1">
            <a:spLocks/>
          </p:cNvSpPr>
          <p:nvPr/>
        </p:nvSpPr>
        <p:spPr>
          <a:xfrm>
            <a:off x="396745" y="1534458"/>
            <a:ext cx="1827720" cy="5877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/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HP Simplified" panose="020B0606020204020204" pitchFamily="34" charset="0"/>
              </a:rPr>
              <a:t>IKUTI KAMI</a:t>
            </a:r>
            <a:endParaRPr lang="en-US" sz="900" dirty="0">
              <a:solidFill>
                <a:schemeClr val="accent1">
                  <a:lumMod val="50000"/>
                </a:schemeClr>
              </a:solidFill>
              <a:latin typeface="HP Simplified" panose="020B060602020402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09ECE9BA-4A57-4C40-8543-79ADE3BA9D81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24" t="28606" r="7380" b="32333"/>
          <a:stretch/>
        </p:blipFill>
        <p:spPr>
          <a:xfrm>
            <a:off x="314035" y="2050357"/>
            <a:ext cx="1827720" cy="86584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FE69A50C-EA9B-47A2-B1B3-8D385A77FE0F}"/>
              </a:ext>
            </a:extLst>
          </p:cNvPr>
          <p:cNvSpPr/>
          <p:nvPr/>
        </p:nvSpPr>
        <p:spPr>
          <a:xfrm>
            <a:off x="422449" y="4294918"/>
            <a:ext cx="5509449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accent1">
                    <a:lumMod val="50000"/>
                  </a:schemeClr>
                </a:solidFill>
                <a:latin typeface="HP Simplified" panose="020B0606020204020204" pitchFamily="34" charset="0"/>
              </a:rPr>
              <a:t>Pusat </a:t>
            </a:r>
            <a:r>
              <a:rPr lang="en-US" sz="1400" dirty="0" err="1">
                <a:solidFill>
                  <a:schemeClr val="accent1">
                    <a:lumMod val="50000"/>
                  </a:schemeClr>
                </a:solidFill>
                <a:latin typeface="HP Simplified" panose="020B0606020204020204" pitchFamily="34" charset="0"/>
              </a:rPr>
              <a:t>Pengembangan</a:t>
            </a:r>
            <a:r>
              <a:rPr lang="en-US" sz="1400" dirty="0">
                <a:solidFill>
                  <a:schemeClr val="accent1">
                    <a:lumMod val="50000"/>
                  </a:schemeClr>
                </a:solidFill>
                <a:latin typeface="HP Simplified" panose="020B0606020204020204" pitchFamily="34" charset="0"/>
              </a:rPr>
              <a:t> </a:t>
            </a:r>
            <a:r>
              <a:rPr lang="en-US" sz="1400" dirty="0" err="1">
                <a:solidFill>
                  <a:schemeClr val="accent1">
                    <a:lumMod val="50000"/>
                  </a:schemeClr>
                </a:solidFill>
                <a:latin typeface="HP Simplified" panose="020B0606020204020204" pitchFamily="34" charset="0"/>
              </a:rPr>
              <a:t>Profesi</a:t>
            </a:r>
            <a:r>
              <a:rPr lang="en-US" sz="1400" dirty="0">
                <a:solidFill>
                  <a:schemeClr val="accent1">
                    <a:lumMod val="50000"/>
                  </a:schemeClr>
                </a:solidFill>
                <a:latin typeface="HP Simplified" panose="020B0606020204020204" pitchFamily="34" charset="0"/>
              </a:rPr>
              <a:t> dan </a:t>
            </a:r>
            <a:r>
              <a:rPr lang="en-US" sz="1400" dirty="0" err="1">
                <a:solidFill>
                  <a:schemeClr val="accent1">
                    <a:lumMod val="50000"/>
                  </a:schemeClr>
                </a:solidFill>
                <a:latin typeface="HP Simplified" panose="020B0606020204020204" pitchFamily="34" charset="0"/>
              </a:rPr>
              <a:t>Sertifikasi</a:t>
            </a:r>
            <a:endParaRPr lang="en-US" sz="1400" dirty="0">
              <a:solidFill>
                <a:schemeClr val="accent1">
                  <a:lumMod val="50000"/>
                </a:schemeClr>
              </a:solidFill>
              <a:latin typeface="HP Simplified" panose="020B0606020204020204" pitchFamily="34" charset="0"/>
            </a:endParaRPr>
          </a:p>
          <a:p>
            <a:r>
              <a:rPr lang="en-US" sz="1400" dirty="0">
                <a:solidFill>
                  <a:schemeClr val="accent1">
                    <a:lumMod val="50000"/>
                  </a:schemeClr>
                </a:solidFill>
                <a:latin typeface="HP Simplified" panose="020B0606020204020204" pitchFamily="34" charset="0"/>
              </a:rPr>
              <a:t>Badan </a:t>
            </a:r>
            <a:r>
              <a:rPr lang="en-US" sz="1400" dirty="0" err="1">
                <a:solidFill>
                  <a:schemeClr val="accent1">
                    <a:lumMod val="50000"/>
                  </a:schemeClr>
                </a:solidFill>
                <a:latin typeface="HP Simplified" panose="020B0606020204020204" pitchFamily="34" charset="0"/>
              </a:rPr>
              <a:t>Penelitian</a:t>
            </a:r>
            <a:r>
              <a:rPr lang="en-US" sz="1400" dirty="0">
                <a:solidFill>
                  <a:schemeClr val="accent1">
                    <a:lumMod val="50000"/>
                  </a:schemeClr>
                </a:solidFill>
                <a:latin typeface="HP Simplified" panose="020B0606020204020204" pitchFamily="34" charset="0"/>
              </a:rPr>
              <a:t> dan </a:t>
            </a:r>
            <a:r>
              <a:rPr lang="en-US" sz="1400" dirty="0" err="1">
                <a:solidFill>
                  <a:schemeClr val="accent1">
                    <a:lumMod val="50000"/>
                  </a:schemeClr>
                </a:solidFill>
                <a:latin typeface="HP Simplified" panose="020B0606020204020204" pitchFamily="34" charset="0"/>
              </a:rPr>
              <a:t>Pengembangan</a:t>
            </a:r>
            <a:r>
              <a:rPr lang="en-US" sz="1400" dirty="0">
                <a:solidFill>
                  <a:schemeClr val="accent1">
                    <a:lumMod val="50000"/>
                  </a:schemeClr>
                </a:solidFill>
                <a:latin typeface="HP Simplified" panose="020B0606020204020204" pitchFamily="34" charset="0"/>
              </a:rPr>
              <a:t> SDM</a:t>
            </a:r>
          </a:p>
          <a:p>
            <a:r>
              <a:rPr lang="en-US" sz="1400" dirty="0">
                <a:solidFill>
                  <a:schemeClr val="accent1">
                    <a:lumMod val="50000"/>
                  </a:schemeClr>
                </a:solidFill>
                <a:latin typeface="HP Simplified" panose="020B0606020204020204" pitchFamily="34" charset="0"/>
              </a:rPr>
              <a:t>Kementerian </a:t>
            </a:r>
            <a:r>
              <a:rPr lang="en-US" sz="1400" dirty="0" err="1">
                <a:solidFill>
                  <a:schemeClr val="accent1">
                    <a:lumMod val="50000"/>
                  </a:schemeClr>
                </a:solidFill>
                <a:latin typeface="HP Simplified" panose="020B0606020204020204" pitchFamily="34" charset="0"/>
              </a:rPr>
              <a:t>Komunikasi</a:t>
            </a:r>
            <a:r>
              <a:rPr lang="en-US" sz="1400" dirty="0">
                <a:solidFill>
                  <a:schemeClr val="accent1">
                    <a:lumMod val="50000"/>
                  </a:schemeClr>
                </a:solidFill>
                <a:latin typeface="HP Simplified" panose="020B0606020204020204" pitchFamily="34" charset="0"/>
              </a:rPr>
              <a:t> dan </a:t>
            </a:r>
            <a:r>
              <a:rPr lang="en-US" sz="1400" dirty="0" err="1">
                <a:solidFill>
                  <a:schemeClr val="accent1">
                    <a:lumMod val="50000"/>
                  </a:schemeClr>
                </a:solidFill>
                <a:latin typeface="HP Simplified" panose="020B0606020204020204" pitchFamily="34" charset="0"/>
              </a:rPr>
              <a:t>Informatika</a:t>
            </a:r>
            <a:endParaRPr lang="en-US" sz="1400" dirty="0">
              <a:solidFill>
                <a:schemeClr val="accent1">
                  <a:lumMod val="50000"/>
                </a:schemeClr>
              </a:solidFill>
              <a:latin typeface="HP Simplified" panose="020B0606020204020204" pitchFamily="34" charset="0"/>
            </a:endParaRPr>
          </a:p>
          <a:p>
            <a:r>
              <a:rPr lang="en-US" sz="1400" dirty="0">
                <a:solidFill>
                  <a:schemeClr val="accent1">
                    <a:lumMod val="50000"/>
                  </a:schemeClr>
                </a:solidFill>
                <a:latin typeface="HP Simplified" panose="020B0606020204020204" pitchFamily="34" charset="0"/>
              </a:rPr>
              <a:t>Jl. Medan Merdeka Barat No. 9 </a:t>
            </a:r>
          </a:p>
          <a:p>
            <a:r>
              <a:rPr lang="en-US" sz="1400" dirty="0">
                <a:solidFill>
                  <a:schemeClr val="accent1">
                    <a:lumMod val="50000"/>
                  </a:schemeClr>
                </a:solidFill>
                <a:latin typeface="HP Simplified" panose="020B0606020204020204" pitchFamily="34" charset="0"/>
              </a:rPr>
              <a:t>(Gd. </a:t>
            </a:r>
            <a:r>
              <a:rPr lang="en-US" sz="1400" dirty="0" err="1">
                <a:solidFill>
                  <a:schemeClr val="accent1">
                    <a:lumMod val="50000"/>
                  </a:schemeClr>
                </a:solidFill>
                <a:latin typeface="HP Simplified" panose="020B0606020204020204" pitchFamily="34" charset="0"/>
              </a:rPr>
              <a:t>Belakang</a:t>
            </a:r>
            <a:r>
              <a:rPr lang="en-US" sz="1400" dirty="0">
                <a:solidFill>
                  <a:schemeClr val="accent1">
                    <a:lumMod val="50000"/>
                  </a:schemeClr>
                </a:solidFill>
                <a:latin typeface="HP Simplified" panose="020B0606020204020204" pitchFamily="34" charset="0"/>
              </a:rPr>
              <a:t> Lt. 4 - 5) </a:t>
            </a:r>
          </a:p>
          <a:p>
            <a:r>
              <a:rPr lang="en-US" sz="1400" dirty="0">
                <a:solidFill>
                  <a:schemeClr val="accent1">
                    <a:lumMod val="50000"/>
                  </a:schemeClr>
                </a:solidFill>
                <a:latin typeface="HP Simplified" panose="020B0606020204020204" pitchFamily="34" charset="0"/>
              </a:rPr>
              <a:t>Jakarta Pusat, 10110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xmlns="" id="{AD8B2030-99C4-4505-9667-DE6CE4B6CE0B}"/>
              </a:ext>
            </a:extLst>
          </p:cNvPr>
          <p:cNvGrpSpPr/>
          <p:nvPr/>
        </p:nvGrpSpPr>
        <p:grpSpPr>
          <a:xfrm>
            <a:off x="5674242" y="6327045"/>
            <a:ext cx="2170463" cy="378419"/>
            <a:chOff x="4279782" y="5408838"/>
            <a:chExt cx="2170463" cy="378419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xmlns="" id="{9587EFBD-0C26-4194-996D-1BA694E97DC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79782" y="5490038"/>
              <a:ext cx="216020" cy="216020"/>
            </a:xfrm>
            <a:prstGeom prst="rect">
              <a:avLst/>
            </a:prstGeom>
          </p:spPr>
        </p:pic>
        <p:sp>
          <p:nvSpPr>
            <p:cNvPr id="22" name="Title 1">
              <a:extLst>
                <a:ext uri="{FF2B5EF4-FFF2-40B4-BE49-F238E27FC236}">
                  <a16:creationId xmlns:a16="http://schemas.microsoft.com/office/drawing/2014/main" xmlns="" id="{D2C9E095-20A3-45B6-B340-94169BBF4AC4}"/>
                </a:ext>
              </a:extLst>
            </p:cNvPr>
            <p:cNvSpPr txBox="1">
              <a:spLocks/>
            </p:cNvSpPr>
            <p:nvPr/>
          </p:nvSpPr>
          <p:spPr>
            <a:xfrm>
              <a:off x="4457102" y="5408838"/>
              <a:ext cx="1993143" cy="37841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fontAlgn="base"/>
              <a:r>
                <a:rPr lang="en-US" sz="1400" dirty="0">
                  <a:solidFill>
                    <a:schemeClr val="accent1">
                      <a:lumMod val="50000"/>
                    </a:schemeClr>
                  </a:solidFill>
                  <a:latin typeface="HP Simplified" panose="020B0606020204020204" pitchFamily="34" charset="0"/>
                </a:rPr>
                <a:t>digitalent.kominfo.go.id</a:t>
              </a:r>
              <a:endParaRPr lang="en-US" sz="700" dirty="0">
                <a:solidFill>
                  <a:schemeClr val="accent1">
                    <a:lumMod val="50000"/>
                  </a:schemeClr>
                </a:solidFill>
                <a:latin typeface="HP Simplified" panose="020B0606020204020204" pitchFamily="34" charset="0"/>
              </a:endParaRPr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F9D0F6A9-44FA-4874-840C-668214E70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74813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ID" sz="3200" dirty="0" err="1"/>
              <a:t>Pertanyaan</a:t>
            </a:r>
            <a:r>
              <a:rPr lang="en-ID" sz="3200" dirty="0"/>
              <a:t> </a:t>
            </a:r>
            <a:r>
              <a:rPr lang="en-ID" sz="3200" dirty="0" err="1"/>
              <a:t>untuk</a:t>
            </a:r>
            <a:r>
              <a:rPr lang="en-ID" sz="3200" dirty="0"/>
              <a:t> </a:t>
            </a:r>
            <a:r>
              <a:rPr lang="en-ID" sz="3200" dirty="0" err="1"/>
              <a:t>memeriksa</a:t>
            </a:r>
            <a:r>
              <a:rPr lang="en-ID" sz="3200" dirty="0"/>
              <a:t> </a:t>
            </a:r>
            <a:r>
              <a:rPr lang="en-ID" sz="3200" dirty="0" err="1"/>
              <a:t>pengerjaan</a:t>
            </a:r>
            <a:r>
              <a:rPr lang="en-ID" sz="3200" dirty="0"/>
              <a:t> </a:t>
            </a:r>
            <a:r>
              <a:rPr lang="en-ID" sz="3200" dirty="0" err="1"/>
              <a:t>tugas</a:t>
            </a:r>
            <a:r>
              <a:rPr lang="en-ID" sz="3200" dirty="0"/>
              <a:t> </a:t>
            </a:r>
            <a:r>
              <a:rPr lang="en-ID" sz="3200" dirty="0" err="1"/>
              <a:t>pertemuan</a:t>
            </a:r>
            <a:r>
              <a:rPr lang="en-ID" sz="3200" dirty="0"/>
              <a:t> </a:t>
            </a:r>
            <a:r>
              <a:rPr lang="en-ID" sz="3200" dirty="0" err="1"/>
              <a:t>ini</a:t>
            </a:r>
            <a:r>
              <a:rPr lang="en-ID" sz="3200" dirty="0"/>
              <a:t>. Slide </a:t>
            </a:r>
            <a:r>
              <a:rPr lang="en-ID" sz="3200" dirty="0" err="1"/>
              <a:t>ini</a:t>
            </a:r>
            <a:r>
              <a:rPr lang="en-ID" sz="3200" dirty="0"/>
              <a:t> </a:t>
            </a:r>
            <a:r>
              <a:rPr lang="en-ID" sz="3200" dirty="0" err="1"/>
              <a:t>akan</a:t>
            </a:r>
            <a:r>
              <a:rPr lang="en-ID" sz="3200" dirty="0"/>
              <a:t> </a:t>
            </a:r>
            <a:r>
              <a:rPr lang="en-ID" sz="3200" dirty="0" err="1"/>
              <a:t>dimuat</a:t>
            </a:r>
            <a:r>
              <a:rPr lang="en-ID" sz="3200" dirty="0"/>
              <a:t> di slide </a:t>
            </a:r>
            <a:r>
              <a:rPr lang="en-ID" sz="3200" dirty="0" err="1"/>
              <a:t>pertemuan</a:t>
            </a:r>
            <a:r>
              <a:rPr lang="en-ID" sz="3200" dirty="0"/>
              <a:t> </a:t>
            </a:r>
            <a:r>
              <a:rPr lang="en-ID" sz="3200" dirty="0" err="1"/>
              <a:t>selanjutnya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03AF45E3-FA86-42D1-B225-2E8C382CD56F}"/>
              </a:ext>
            </a:extLst>
          </p:cNvPr>
          <p:cNvSpPr/>
          <p:nvPr/>
        </p:nvSpPr>
        <p:spPr>
          <a:xfrm>
            <a:off x="3104148" y="4375449"/>
            <a:ext cx="3906252" cy="125781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3200" dirty="0"/>
              <a:t>Edit before use!</a:t>
            </a:r>
          </a:p>
        </p:txBody>
      </p:sp>
    </p:spTree>
    <p:extLst>
      <p:ext uri="{BB962C8B-B14F-4D97-AF65-F5344CB8AC3E}">
        <p14:creationId xmlns:p14="http://schemas.microsoft.com/office/powerpoint/2010/main" val="40803452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DCC5A54-E151-4068-B979-35A576B36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197"/>
            <a:ext cx="8229600" cy="738336"/>
          </a:xfrm>
        </p:spPr>
        <p:txBody>
          <a:bodyPr>
            <a:normAutofit/>
          </a:bodyPr>
          <a:lstStyle/>
          <a:p>
            <a:r>
              <a:rPr lang="en-US" dirty="0" err="1"/>
              <a:t>Contoh</a:t>
            </a:r>
            <a:r>
              <a:rPr lang="en-US" dirty="0"/>
              <a:t> Text Analysis (1)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xmlns="" id="{558AF6D6-A613-4007-9947-500424B812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33999" y="653779"/>
            <a:ext cx="6302497" cy="62248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E6F9D190-70BE-4FF5-9006-B5C027192624}"/>
              </a:ext>
            </a:extLst>
          </p:cNvPr>
          <p:cNvSpPr txBox="1"/>
          <p:nvPr/>
        </p:nvSpPr>
        <p:spPr>
          <a:xfrm>
            <a:off x="107504" y="773336"/>
            <a:ext cx="33843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Graph yang </a:t>
            </a:r>
            <a:r>
              <a:rPr lang="en-US" sz="3200" dirty="0" err="1"/>
              <a:t>merepresentasikan</a:t>
            </a:r>
            <a:r>
              <a:rPr lang="en-US" sz="3200" dirty="0"/>
              <a:t> text analysis</a:t>
            </a:r>
          </a:p>
        </p:txBody>
      </p:sp>
    </p:spTree>
    <p:extLst>
      <p:ext uri="{BB962C8B-B14F-4D97-AF65-F5344CB8AC3E}">
        <p14:creationId xmlns:p14="http://schemas.microsoft.com/office/powerpoint/2010/main" val="3230246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A69AF96-AB12-449F-9084-652E5BD9A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Contoh</a:t>
            </a:r>
            <a:r>
              <a:rPr lang="en-US" dirty="0"/>
              <a:t> Text Analysis (2)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xmlns="" id="{0D412D50-6D59-4402-B790-C1AC960A6A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63888" y="1417638"/>
            <a:ext cx="5122912" cy="469492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FF2FBF57-184E-4D82-BA50-F4129BDC51F8}"/>
              </a:ext>
            </a:extLst>
          </p:cNvPr>
          <p:cNvSpPr txBox="1"/>
          <p:nvPr/>
        </p:nvSpPr>
        <p:spPr>
          <a:xfrm>
            <a:off x="971600" y="1916832"/>
            <a:ext cx="244690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Hasil Text Analysis &amp; Visualization </a:t>
            </a:r>
            <a:r>
              <a:rPr lang="en-US" sz="2800" dirty="0" err="1"/>
              <a:t>untuk</a:t>
            </a:r>
            <a:r>
              <a:rPr lang="en-US" sz="2800" dirty="0"/>
              <a:t> </a:t>
            </a:r>
            <a:r>
              <a:rPr lang="en-US" sz="2800" dirty="0" err="1"/>
              <a:t>mendapatkan</a:t>
            </a:r>
            <a:r>
              <a:rPr lang="en-US" sz="2800" dirty="0"/>
              <a:t> dan </a:t>
            </a:r>
            <a:r>
              <a:rPr lang="en-US" sz="2800" dirty="0" err="1"/>
              <a:t>mencari</a:t>
            </a:r>
            <a:r>
              <a:rPr lang="en-US" sz="2800" dirty="0"/>
              <a:t> keywords </a:t>
            </a:r>
            <a:r>
              <a:rPr lang="en-US" sz="2800" dirty="0" err="1"/>
              <a:t>dari</a:t>
            </a:r>
            <a:r>
              <a:rPr lang="en-US" sz="2800" dirty="0"/>
              <a:t> </a:t>
            </a:r>
            <a:r>
              <a:rPr lang="en-US" sz="2800" dirty="0" err="1"/>
              <a:t>setiap</a:t>
            </a:r>
            <a:r>
              <a:rPr lang="en-US" sz="2800" dirty="0"/>
              <a:t> data yang </a:t>
            </a:r>
            <a:r>
              <a:rPr lang="en-US" sz="2800" dirty="0" err="1"/>
              <a:t>tersedia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5102837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228</TotalTime>
  <Words>1287</Words>
  <Application>Microsoft Office PowerPoint</Application>
  <PresentationFormat>On-screen Show (4:3)</PresentationFormat>
  <Paragraphs>180</Paragraphs>
  <Slides>76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76</vt:i4>
      </vt:variant>
    </vt:vector>
  </HeadingPairs>
  <TitlesOfParts>
    <vt:vector size="81" baseType="lpstr">
      <vt:lpstr>Arial</vt:lpstr>
      <vt:lpstr>Calibri</vt:lpstr>
      <vt:lpstr>Calibri Light</vt:lpstr>
      <vt:lpstr>HP Simplified</vt:lpstr>
      <vt:lpstr>Office Theme</vt:lpstr>
      <vt:lpstr>PowerPoint Presentation</vt:lpstr>
      <vt:lpstr>Lecture’s Objective</vt:lpstr>
      <vt:lpstr>Outline</vt:lpstr>
      <vt:lpstr>Evaluasi Persiapan Kelas</vt:lpstr>
      <vt:lpstr>Text Analysis &amp; Visualization (2)</vt:lpstr>
      <vt:lpstr>Apa yang dapat dilakukan dengan visualisasi dan analisis terhadap text? </vt:lpstr>
      <vt:lpstr>Contoh Text Analysis </vt:lpstr>
      <vt:lpstr>Contoh Text Analysis (1)</vt:lpstr>
      <vt:lpstr>Contoh Text Analysis (2)</vt:lpstr>
      <vt:lpstr>Contoh Text</vt:lpstr>
      <vt:lpstr>PENGUKURAN</vt:lpstr>
      <vt:lpstr>PowerPoint Presentation</vt:lpstr>
      <vt:lpstr>Tokenisasi</vt:lpstr>
      <vt:lpstr>PowerPoint Presentation</vt:lpstr>
      <vt:lpstr>PowerPoint Presentation</vt:lpstr>
      <vt:lpstr>Clean-up</vt:lpstr>
      <vt:lpstr>Remove Punctuation</vt:lpstr>
      <vt:lpstr>PowerPoint Presentation</vt:lpstr>
      <vt:lpstr>Normalize Case</vt:lpstr>
      <vt:lpstr>PowerPoint Presentation</vt:lpstr>
      <vt:lpstr>Remove Stop Word</vt:lpstr>
      <vt:lpstr>PowerPoint Presentation</vt:lpstr>
      <vt:lpstr>Remove Fragments</vt:lpstr>
      <vt:lpstr>PowerPoint Presentation</vt:lpstr>
      <vt:lpstr>Stemming</vt:lpstr>
      <vt:lpstr>PowerPoint Presentation</vt:lpstr>
      <vt:lpstr>PowerPoint Presentation</vt:lpstr>
      <vt:lpstr>HUBUNGAN KATA</vt:lpstr>
      <vt:lpstr>Concordance</vt:lpstr>
      <vt:lpstr>PowerPoint Presentation</vt:lpstr>
      <vt:lpstr>Concordance Plots</vt:lpstr>
      <vt:lpstr>Concordance: Word Tree</vt:lpstr>
      <vt:lpstr>N-Grams (Collocation)</vt:lpstr>
      <vt:lpstr>PowerPoint Presentation</vt:lpstr>
      <vt:lpstr>N-Grams (Collocation)</vt:lpstr>
      <vt:lpstr>PowerPoint Presentation</vt:lpstr>
      <vt:lpstr>PowerPoint Presentation</vt:lpstr>
      <vt:lpstr>Co-occurence</vt:lpstr>
      <vt:lpstr>PowerPoint Presentation</vt:lpstr>
      <vt:lpstr>KUMPULAN DARI DOKUMEN</vt:lpstr>
      <vt:lpstr>TF-IDF (Term Frequency-Inverse Document Frequency)</vt:lpstr>
      <vt:lpstr>Term Frequency (TF)</vt:lpstr>
      <vt:lpstr>Inverse Document Frequency (IDF)</vt:lpstr>
      <vt:lpstr>PowerPoint Presentation</vt:lpstr>
      <vt:lpstr>Pengelompokkan</vt:lpstr>
      <vt:lpstr>Perbandingan</vt:lpstr>
      <vt:lpstr>PowerPoint Presentation</vt:lpstr>
      <vt:lpstr>PowerPoint Presentation</vt:lpstr>
      <vt:lpstr>PowerPoint Presentation</vt:lpstr>
      <vt:lpstr>PowerPoint Presentation</vt:lpstr>
      <vt:lpstr>VISUALISASI TEKS</vt:lpstr>
      <vt:lpstr>Ukuran : Wordcloud</vt:lpstr>
      <vt:lpstr>Ukuran : Multiword Wordcloud</vt:lpstr>
      <vt:lpstr>Ukuran : Analytical Wordcloud</vt:lpstr>
      <vt:lpstr>Posisi : TextArc</vt:lpstr>
      <vt:lpstr>Struktur : Concordance Plot</vt:lpstr>
      <vt:lpstr>Struktur : Word Tree</vt:lpstr>
      <vt:lpstr>Waktu</vt:lpstr>
      <vt:lpstr>USE CASE</vt:lpstr>
      <vt:lpstr>Use Case Visualization</vt:lpstr>
      <vt:lpstr>Use Case Visualization (1)</vt:lpstr>
      <vt:lpstr>SOURCE CODE</vt:lpstr>
      <vt:lpstr>Contoh Source Code</vt:lpstr>
      <vt:lpstr>Contoh Source Code (1)</vt:lpstr>
      <vt:lpstr>Contoh Source Code (2)</vt:lpstr>
      <vt:lpstr>Contoh Source Code (3)</vt:lpstr>
      <vt:lpstr>Contoh Source Code (4)</vt:lpstr>
      <vt:lpstr>Contoh Source Code (5)</vt:lpstr>
      <vt:lpstr>Contoh Source Code (6)</vt:lpstr>
      <vt:lpstr>Contoh Source Code (6)</vt:lpstr>
      <vt:lpstr>Hasil Visualisasi berupa Graph</vt:lpstr>
      <vt:lpstr>Hasil Visualisasi berupa Graph (1)</vt:lpstr>
      <vt:lpstr>Tugas – Persiapan untuk pertemuan selanjutnya</vt:lpstr>
      <vt:lpstr>Referensi</vt:lpstr>
      <vt:lpstr>PowerPoint Presentation</vt:lpstr>
      <vt:lpstr>Pertanyaan untuk memeriksa pengerjaan tugas pertemuan ini. Slide ini akan dimuat di slide pertemuan selanjutnya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Jamal Hardy</dc:creator>
  <cp:lastModifiedBy>IoT</cp:lastModifiedBy>
  <cp:revision>41</cp:revision>
  <dcterms:created xsi:type="dcterms:W3CDTF">2019-04-10T03:52:40Z</dcterms:created>
  <dcterms:modified xsi:type="dcterms:W3CDTF">2019-08-21T00:21:26Z</dcterms:modified>
</cp:coreProperties>
</file>